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2" r:id="rId4"/>
    <p:sldId id="261" r:id="rId5"/>
    <p:sldId id="263" r:id="rId6"/>
    <p:sldId id="264" r:id="rId7"/>
    <p:sldId id="265" r:id="rId8"/>
    <p:sldId id="266" r:id="rId9"/>
    <p:sldId id="267" r:id="rId10"/>
    <p:sldId id="268" r:id="rId11"/>
    <p:sldId id="269" r:id="rId12"/>
    <p:sldId id="270" r:id="rId13"/>
    <p:sldId id="271" r:id="rId14"/>
    <p:sldId id="275" r:id="rId15"/>
    <p:sldId id="272" r:id="rId16"/>
    <p:sldId id="273" r:id="rId17"/>
    <p:sldId id="274" r:id="rId18"/>
    <p:sldId id="260" r:id="rId19"/>
    <p:sldId id="276" r:id="rId20"/>
    <p:sldId id="277" r:id="rId21"/>
    <p:sldId id="278" r:id="rId22"/>
    <p:sldId id="279" r:id="rId23"/>
    <p:sldId id="280" r:id="rId24"/>
    <p:sldId id="281" r:id="rId25"/>
    <p:sldId id="282" r:id="rId26"/>
    <p:sldId id="283" r:id="rId27"/>
    <p:sldId id="296" r:id="rId28"/>
    <p:sldId id="285" r:id="rId29"/>
    <p:sldId id="292" r:id="rId30"/>
    <p:sldId id="293" r:id="rId31"/>
    <p:sldId id="300" r:id="rId32"/>
    <p:sldId id="333" r:id="rId33"/>
    <p:sldId id="301" r:id="rId34"/>
    <p:sldId id="302" r:id="rId35"/>
    <p:sldId id="307" r:id="rId36"/>
    <p:sldId id="308" r:id="rId37"/>
    <p:sldId id="309" r:id="rId38"/>
    <p:sldId id="314" r:id="rId39"/>
    <p:sldId id="310" r:id="rId40"/>
    <p:sldId id="311" r:id="rId41"/>
    <p:sldId id="315" r:id="rId42"/>
    <p:sldId id="312" r:id="rId43"/>
    <p:sldId id="313" r:id="rId44"/>
    <p:sldId id="316" r:id="rId45"/>
    <p:sldId id="317" r:id="rId46"/>
    <p:sldId id="318" r:id="rId47"/>
    <p:sldId id="325" r:id="rId48"/>
    <p:sldId id="326" r:id="rId49"/>
    <p:sldId id="327"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5537D-BB2C-5D43-8F92-FAB869EA61D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693A72D-62AA-B240-99B4-065BE6091C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C6405D1-4F19-D34F-90B2-432AD8455D7D}"/>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5" name="页脚占位符 4">
            <a:extLst>
              <a:ext uri="{FF2B5EF4-FFF2-40B4-BE49-F238E27FC236}">
                <a16:creationId xmlns:a16="http://schemas.microsoft.com/office/drawing/2014/main" id="{B740BAD6-AC7E-C745-A7CB-6D471F11200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D942804-9B2D-9E42-A45D-865C52742DE8}"/>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152313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AB68A-7631-E14E-856E-7D182E620F1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0C64412-0E23-A543-B010-D4F26A89344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8C70E95-3726-4A4E-B3E8-50C05DF002CA}"/>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5" name="页脚占位符 4">
            <a:extLst>
              <a:ext uri="{FF2B5EF4-FFF2-40B4-BE49-F238E27FC236}">
                <a16:creationId xmlns:a16="http://schemas.microsoft.com/office/drawing/2014/main" id="{6853CDCF-CD73-5147-BACB-2A8B07E1AA2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DC63972-697D-0849-A9F9-2151800445B6}"/>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2338415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9CF353-B02F-8E4C-AFEF-BFB8FD42CC9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93A148E-9027-D94C-B07F-6C4EC339950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AC0B053-59FE-D54C-A774-50EA9C076A27}"/>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5" name="页脚占位符 4">
            <a:extLst>
              <a:ext uri="{FF2B5EF4-FFF2-40B4-BE49-F238E27FC236}">
                <a16:creationId xmlns:a16="http://schemas.microsoft.com/office/drawing/2014/main" id="{43ABF270-4E31-C44C-95D5-C383F42598D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7AB53B-E850-8A49-8FA6-77ACA87AE8EE}"/>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11258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EDF18-EA33-BF4F-AC6E-B8473AE09E2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0E8D87-CB6E-4444-979E-2B32C91FB22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9C37D65-B17C-F348-91CA-ED30A910274D}"/>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5" name="页脚占位符 4">
            <a:extLst>
              <a:ext uri="{FF2B5EF4-FFF2-40B4-BE49-F238E27FC236}">
                <a16:creationId xmlns:a16="http://schemas.microsoft.com/office/drawing/2014/main" id="{1FF31D00-813E-0D4F-80E0-094B0640921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ED4FF3-5EF4-7E4D-A085-13FA62E0D7B4}"/>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234770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17223-1988-5540-BA1F-9620A1306DB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9B5AEDF-64A9-754A-ACC0-6385B0E559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17C79A5-6BBB-2147-9102-D12CC1E5AC87}"/>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5" name="页脚占位符 4">
            <a:extLst>
              <a:ext uri="{FF2B5EF4-FFF2-40B4-BE49-F238E27FC236}">
                <a16:creationId xmlns:a16="http://schemas.microsoft.com/office/drawing/2014/main" id="{DB6D938F-1E59-1E47-9CCC-DCB5C673287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E3871B-A069-594C-88A2-41B7E261028E}"/>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348699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0372F-1C73-3845-BFC2-1B98163E60D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A3DA151-F084-6C45-94FC-69B23B7D3CE2}"/>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D977EC2-78C4-904A-8A26-AD262FF12FB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FB2F0FC-7DAD-CB41-91DD-AAD7BA1CCC3F}"/>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6" name="页脚占位符 5">
            <a:extLst>
              <a:ext uri="{FF2B5EF4-FFF2-40B4-BE49-F238E27FC236}">
                <a16:creationId xmlns:a16="http://schemas.microsoft.com/office/drawing/2014/main" id="{3E3584E9-8350-D448-A12B-0F9631AC2AE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95548D5-38AF-C64B-93EE-60B9AEDCC140}"/>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334825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29252-5A93-7D4D-8F43-FD205A5146F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769E4BD-5459-3D49-BFF7-4601F00A8C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7FDEA82-5A35-804B-A166-54F87D276A5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524BC78-0F59-6A44-8BAD-9258ADA8F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0C653BCA-D8B2-894B-AC9A-5D5B61B9CE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C080109-7651-8C4D-8614-C9CADD73BABE}"/>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8" name="页脚占位符 7">
            <a:extLst>
              <a:ext uri="{FF2B5EF4-FFF2-40B4-BE49-F238E27FC236}">
                <a16:creationId xmlns:a16="http://schemas.microsoft.com/office/drawing/2014/main" id="{1D12CF0E-77CB-5545-B30D-B8864F4F82A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D13AAA0-3CB1-DA45-B6D5-1413CFFCE9A8}"/>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547168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65D04-B285-CA4D-B6DE-F88DB1AC8C7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BAE75EC-5024-E94C-9B95-0AEA4F02161C}"/>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4" name="页脚占位符 3">
            <a:extLst>
              <a:ext uri="{FF2B5EF4-FFF2-40B4-BE49-F238E27FC236}">
                <a16:creationId xmlns:a16="http://schemas.microsoft.com/office/drawing/2014/main" id="{6F4A60DB-1F0B-6449-AF2F-E7FB9BB292B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3C33E82-D44E-1D40-A9C2-19B604A4541A}"/>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190653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40B12E-C94E-E243-8AC7-B558D9D8C534}"/>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3" name="页脚占位符 2">
            <a:extLst>
              <a:ext uri="{FF2B5EF4-FFF2-40B4-BE49-F238E27FC236}">
                <a16:creationId xmlns:a16="http://schemas.microsoft.com/office/drawing/2014/main" id="{DC291E6A-CF91-CF4A-811E-B1C307ED143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C7603DF-2BE3-DA47-BC9F-533BC2D2286D}"/>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98033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115A2-B1D4-8E40-AB7A-A2352C2BD90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0BC6FC7D-5DFE-A84B-A52E-740B1C1A7B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751A0AB-980B-F143-B99F-83B2CB58B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A7838E9-95A9-8841-BD91-9567380B190D}"/>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6" name="页脚占位符 5">
            <a:extLst>
              <a:ext uri="{FF2B5EF4-FFF2-40B4-BE49-F238E27FC236}">
                <a16:creationId xmlns:a16="http://schemas.microsoft.com/office/drawing/2014/main" id="{E5788C36-0967-FA47-BF42-3921C5F2AB7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43B1C6E-8C98-714C-B2CF-F719D8EC00DE}"/>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388086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5CAD7-F231-FF48-B661-E385CF8371D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9DCB349-2736-0B4F-B2C1-6DBFBFFB58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6530CB5-0FD3-6A4A-A5EA-C3980C6783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876226E-54DF-F444-92FA-5FF42036C9F2}"/>
              </a:ext>
            </a:extLst>
          </p:cNvPr>
          <p:cNvSpPr>
            <a:spLocks noGrp="1"/>
          </p:cNvSpPr>
          <p:nvPr>
            <p:ph type="dt" sz="half" idx="10"/>
          </p:nvPr>
        </p:nvSpPr>
        <p:spPr/>
        <p:txBody>
          <a:bodyPr/>
          <a:lstStyle/>
          <a:p>
            <a:fld id="{F7B4C678-E3B4-AE47-BB88-1417F1EF2BAC}" type="datetimeFigureOut">
              <a:rPr kumimoji="1" lang="zh-CN" altLang="en-US" smtClean="0"/>
              <a:t>2022/3/4</a:t>
            </a:fld>
            <a:endParaRPr kumimoji="1" lang="zh-CN" altLang="en-US"/>
          </a:p>
        </p:txBody>
      </p:sp>
      <p:sp>
        <p:nvSpPr>
          <p:cNvPr id="6" name="页脚占位符 5">
            <a:extLst>
              <a:ext uri="{FF2B5EF4-FFF2-40B4-BE49-F238E27FC236}">
                <a16:creationId xmlns:a16="http://schemas.microsoft.com/office/drawing/2014/main" id="{083E2C0A-E6C3-4C4E-983A-EB6D7C20823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4A5C04B-FD32-644A-9987-308969CDFE4B}"/>
              </a:ext>
            </a:extLst>
          </p:cNvPr>
          <p:cNvSpPr>
            <a:spLocks noGrp="1"/>
          </p:cNvSpPr>
          <p:nvPr>
            <p:ph type="sldNum" sz="quarter" idx="12"/>
          </p:nvPr>
        </p:nvSpPr>
        <p:spPr/>
        <p:txBody>
          <a:body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257273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F54FA7-D040-214B-86B7-BE80038F25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B533B9E-50F7-A945-B617-4B509E7D15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C7DA57A-16B9-2C4C-948B-977E918CC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4C678-E3B4-AE47-BB88-1417F1EF2BAC}" type="datetimeFigureOut">
              <a:rPr kumimoji="1" lang="zh-CN" altLang="en-US" smtClean="0"/>
              <a:t>2022/3/4</a:t>
            </a:fld>
            <a:endParaRPr kumimoji="1" lang="zh-CN" altLang="en-US"/>
          </a:p>
        </p:txBody>
      </p:sp>
      <p:sp>
        <p:nvSpPr>
          <p:cNvPr id="5" name="页脚占位符 4">
            <a:extLst>
              <a:ext uri="{FF2B5EF4-FFF2-40B4-BE49-F238E27FC236}">
                <a16:creationId xmlns:a16="http://schemas.microsoft.com/office/drawing/2014/main" id="{042B1DF3-7F13-084E-B14B-041F90A3DB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04C7FDD-3A24-1D4D-B91C-2D74189D8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E414F-53EB-AD47-A06E-9799D86C6076}" type="slidenum">
              <a:rPr kumimoji="1" lang="zh-CN" altLang="en-US" smtClean="0"/>
              <a:t>‹#›</a:t>
            </a:fld>
            <a:endParaRPr kumimoji="1" lang="zh-CN" altLang="en-US"/>
          </a:p>
        </p:txBody>
      </p:sp>
    </p:spTree>
    <p:extLst>
      <p:ext uri="{BB962C8B-B14F-4D97-AF65-F5344CB8AC3E}">
        <p14:creationId xmlns:p14="http://schemas.microsoft.com/office/powerpoint/2010/main" val="1821751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E6466-61BC-2F49-8D6B-EF76C5530914}"/>
              </a:ext>
            </a:extLst>
          </p:cNvPr>
          <p:cNvSpPr>
            <a:spLocks noGrp="1"/>
          </p:cNvSpPr>
          <p:nvPr>
            <p:ph type="ctrTitle"/>
          </p:nvPr>
        </p:nvSpPr>
        <p:spPr/>
        <p:txBody>
          <a:bodyPr>
            <a:normAutofit/>
          </a:bodyPr>
          <a:lstStyle/>
          <a:p>
            <a:r>
              <a:rPr kumimoji="1" lang="en-US" altLang="zh-CN" sz="4800" dirty="0">
                <a:latin typeface="Arial" panose="020B0604020202020204" pitchFamily="34" charset="0"/>
                <a:cs typeface="Arial" panose="020B0604020202020204" pitchFamily="34" charset="0"/>
              </a:rPr>
              <a:t>(Zero-shot) Task Generalization</a:t>
            </a:r>
            <a:endParaRPr kumimoji="1" lang="zh-CN" altLang="en-US" sz="4800"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ACF24D0B-BE03-F64D-9438-A63BD938D1A7}"/>
              </a:ext>
            </a:extLst>
          </p:cNvPr>
          <p:cNvSpPr>
            <a:spLocks noGrp="1"/>
          </p:cNvSpPr>
          <p:nvPr>
            <p:ph type="subTitle" idx="1"/>
          </p:nvPr>
        </p:nvSpPr>
        <p:spPr/>
        <p:txBody>
          <a:bodyPr/>
          <a:lstStyle/>
          <a:p>
            <a:r>
              <a:rPr kumimoji="1" lang="en-US" altLang="zh-CN" dirty="0" err="1">
                <a:latin typeface="Arial" panose="020B0604020202020204" pitchFamily="34" charset="0"/>
                <a:cs typeface="Arial" panose="020B0604020202020204" pitchFamily="34" charset="0"/>
              </a:rPr>
              <a:t>Xueliang</a:t>
            </a:r>
            <a:r>
              <a:rPr kumimoji="1" lang="en-US" altLang="zh-CN" dirty="0">
                <a:latin typeface="Arial" panose="020B0604020202020204" pitchFamily="34" charset="0"/>
                <a:cs typeface="Arial" panose="020B0604020202020204" pitchFamily="34" charset="0"/>
              </a:rPr>
              <a:t> Zhao (</a:t>
            </a:r>
            <a:r>
              <a:rPr kumimoji="1" lang="zh-CN" altLang="en-US" dirty="0">
                <a:latin typeface="SimSun" panose="02010600030101010101" pitchFamily="2" charset="-122"/>
                <a:ea typeface="SimSun" panose="02010600030101010101" pitchFamily="2" charset="-122"/>
              </a:rPr>
              <a:t>赵学亮</a:t>
            </a:r>
            <a:r>
              <a:rPr kumimoji="1" lang="en-US" altLang="zh-CN" dirty="0">
                <a:latin typeface="Arial" panose="020B0604020202020204" pitchFamily="34" charset="0"/>
                <a:ea typeface="SimSun" panose="02010600030101010101" pitchFamily="2" charset="-122"/>
                <a:cs typeface="Arial" panose="020B0604020202020204" pitchFamily="34" charset="0"/>
              </a:rPr>
              <a:t>)</a:t>
            </a:r>
            <a:endParaRPr kumimoji="1" lang="en-US" altLang="zh-CN" dirty="0">
              <a:latin typeface="SimSun" panose="02010600030101010101" pitchFamily="2" charset="-122"/>
              <a:ea typeface="SimSun" panose="02010600030101010101" pitchFamily="2" charset="-122"/>
            </a:endParaRPr>
          </a:p>
          <a:p>
            <a:r>
              <a:rPr kumimoji="1" lang="en-US" altLang="zh-CN" dirty="0" err="1">
                <a:latin typeface="Arial" panose="020B0604020202020204" pitchFamily="34" charset="0"/>
                <a:ea typeface="SimSun" panose="02010600030101010101" pitchFamily="2" charset="-122"/>
                <a:cs typeface="Arial" panose="020B0604020202020204" pitchFamily="34" charset="0"/>
              </a:rPr>
              <a:t>Wangxuan</a:t>
            </a:r>
            <a:r>
              <a:rPr kumimoji="1" lang="en-US" altLang="zh-CN" dirty="0">
                <a:latin typeface="Arial" panose="020B0604020202020204" pitchFamily="34" charset="0"/>
                <a:ea typeface="SimSun" panose="02010600030101010101" pitchFamily="2" charset="-122"/>
                <a:cs typeface="Arial" panose="020B0604020202020204" pitchFamily="34" charset="0"/>
              </a:rPr>
              <a:t> Institute of Computer Technology, Peking University</a:t>
            </a:r>
          </a:p>
        </p:txBody>
      </p:sp>
      <p:sp>
        <p:nvSpPr>
          <p:cNvPr id="4" name="文本框 3">
            <a:extLst>
              <a:ext uri="{FF2B5EF4-FFF2-40B4-BE49-F238E27FC236}">
                <a16:creationId xmlns:a16="http://schemas.microsoft.com/office/drawing/2014/main" id="{0085120B-8001-B24C-98B9-6073286B684E}"/>
              </a:ext>
            </a:extLst>
          </p:cNvPr>
          <p:cNvSpPr txBox="1"/>
          <p:nvPr/>
        </p:nvSpPr>
        <p:spPr>
          <a:xfrm>
            <a:off x="2071868" y="274320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036421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a:xfrm>
            <a:off x="838200" y="1825625"/>
            <a:ext cx="4196255" cy="4351338"/>
          </a:xfrm>
        </p:spPr>
        <p:txBody>
          <a:bodyPr/>
          <a:lstStyle/>
          <a:p>
            <a:r>
              <a:rPr kumimoji="1" lang="en-US" altLang="zh-CN" sz="2400" dirty="0">
                <a:latin typeface="Arial" panose="020B0604020202020204" pitchFamily="34" charset="0"/>
                <a:cs typeface="Arial" panose="020B0604020202020204" pitchFamily="34" charset="0"/>
              </a:rPr>
              <a:t>Natural Language Inference</a:t>
            </a:r>
          </a:p>
          <a:p>
            <a:pPr lvl="1"/>
            <a:r>
              <a:rPr kumimoji="1" lang="en-US" altLang="zh-CN" sz="2000" dirty="0">
                <a:latin typeface="Arial" panose="020B0604020202020204" pitchFamily="34" charset="0"/>
                <a:cs typeface="Arial" panose="020B0604020202020204" pitchFamily="34" charset="0"/>
              </a:rPr>
              <a:t>(For GPT-3) </a:t>
            </a:r>
            <a:r>
              <a:rPr lang="en-US" altLang="zh-CN" sz="2000" dirty="0">
                <a:latin typeface="Arial" panose="020B0604020202020204" pitchFamily="34" charset="0"/>
                <a:cs typeface="Arial" panose="020B0604020202020204" pitchFamily="34" charset="0"/>
              </a:rPr>
              <a:t>NLI examples are unlikely to have appeared naturally in an unsupervised training set, and are thus awkwardly phrased as a continuation of a sentence. </a:t>
            </a:r>
            <a:endParaRPr kumimoji="1"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For FLAN, we phrase NLI as the more natural question “Does &lt;premise&gt; mean that &lt;hypothesis&gt;?”and achieve much higher performance. </a:t>
            </a:r>
          </a:p>
          <a:p>
            <a:pPr lvl="1"/>
            <a:endParaRPr kumimoji="1" lang="en-US" altLang="zh-CN" dirty="0"/>
          </a:p>
        </p:txBody>
      </p:sp>
      <p:pic>
        <p:nvPicPr>
          <p:cNvPr id="5" name="图片 4">
            <a:extLst>
              <a:ext uri="{FF2B5EF4-FFF2-40B4-BE49-F238E27FC236}">
                <a16:creationId xmlns:a16="http://schemas.microsoft.com/office/drawing/2014/main" id="{EF5B1088-1960-004D-B6CB-855A8765328F}"/>
              </a:ext>
            </a:extLst>
          </p:cNvPr>
          <p:cNvPicPr>
            <a:picLocks noChangeAspect="1"/>
          </p:cNvPicPr>
          <p:nvPr/>
        </p:nvPicPr>
        <p:blipFill>
          <a:blip r:embed="rId2"/>
          <a:stretch>
            <a:fillRect/>
          </a:stretch>
        </p:blipFill>
        <p:spPr>
          <a:xfrm>
            <a:off x="5034455" y="1926021"/>
            <a:ext cx="6889859" cy="3190185"/>
          </a:xfrm>
          <a:prstGeom prst="rect">
            <a:avLst/>
          </a:prstGeom>
        </p:spPr>
      </p:pic>
    </p:spTree>
    <p:extLst>
      <p:ext uri="{BB962C8B-B14F-4D97-AF65-F5344CB8AC3E}">
        <p14:creationId xmlns:p14="http://schemas.microsoft.com/office/powerpoint/2010/main" val="114877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p:txBody>
          <a:bodyPr/>
          <a:lstStyle/>
          <a:p>
            <a:r>
              <a:rPr lang="en-US" altLang="zh-CN" sz="2400" dirty="0">
                <a:latin typeface="Arial" panose="020B0604020202020204" pitchFamily="34" charset="0"/>
                <a:cs typeface="Arial" panose="020B0604020202020204" pitchFamily="34" charset="0"/>
              </a:rPr>
              <a:t>READING COMPREHENSION &amp; CLOSED-BOOK QA </a:t>
            </a:r>
          </a:p>
          <a:p>
            <a:pPr marL="0" indent="0">
              <a:buNone/>
            </a:pPr>
            <a:r>
              <a:rPr kumimoji="1" lang="en-US" altLang="zh-CN" dirty="0"/>
              <a:t>	</a:t>
            </a:r>
            <a:endParaRPr kumimoji="1" lang="zh-CN" altLang="en-US" dirty="0"/>
          </a:p>
        </p:txBody>
      </p:sp>
      <p:pic>
        <p:nvPicPr>
          <p:cNvPr id="4" name="图片 3">
            <a:extLst>
              <a:ext uri="{FF2B5EF4-FFF2-40B4-BE49-F238E27FC236}">
                <a16:creationId xmlns:a16="http://schemas.microsoft.com/office/drawing/2014/main" id="{C3B286BD-2ECB-B145-A299-7AE83145D098}"/>
              </a:ext>
            </a:extLst>
          </p:cNvPr>
          <p:cNvPicPr>
            <a:picLocks noChangeAspect="1"/>
          </p:cNvPicPr>
          <p:nvPr/>
        </p:nvPicPr>
        <p:blipFill>
          <a:blip r:embed="rId2"/>
          <a:stretch>
            <a:fillRect/>
          </a:stretch>
        </p:blipFill>
        <p:spPr>
          <a:xfrm>
            <a:off x="2242207" y="2349892"/>
            <a:ext cx="7868745" cy="3827071"/>
          </a:xfrm>
          <a:prstGeom prst="rect">
            <a:avLst/>
          </a:prstGeom>
        </p:spPr>
      </p:pic>
    </p:spTree>
    <p:extLst>
      <p:ext uri="{BB962C8B-B14F-4D97-AF65-F5344CB8AC3E}">
        <p14:creationId xmlns:p14="http://schemas.microsoft.com/office/powerpoint/2010/main" val="613598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a:xfrm>
            <a:off x="838200" y="1825625"/>
            <a:ext cx="4459014" cy="4351338"/>
          </a:xfrm>
        </p:spPr>
        <p:txBody>
          <a:bodyPr/>
          <a:lstStyle/>
          <a:p>
            <a:r>
              <a:rPr lang="en-US" altLang="zh-CN" sz="2400" dirty="0">
                <a:latin typeface="Arial" panose="020B0604020202020204" pitchFamily="34" charset="0"/>
                <a:cs typeface="Arial" panose="020B0604020202020204" pitchFamily="34" charset="0"/>
              </a:rPr>
              <a:t>TRANSLATION </a:t>
            </a:r>
          </a:p>
          <a:p>
            <a:pPr lvl="1"/>
            <a:r>
              <a:rPr lang="en-US" altLang="zh-CN" sz="2000" dirty="0">
                <a:latin typeface="Arial" panose="020B0604020202020204" pitchFamily="34" charset="0"/>
                <a:cs typeface="Arial" panose="020B0604020202020204" pitchFamily="34" charset="0"/>
              </a:rPr>
              <a:t>Translating from English into other languages was relatively weaker, given that FLAN uses an English </a:t>
            </a:r>
            <a:r>
              <a:rPr lang="en-US" altLang="zh-CN" sz="2000" dirty="0" err="1">
                <a:latin typeface="Arial" panose="020B0604020202020204" pitchFamily="34" charset="0"/>
                <a:cs typeface="Arial" panose="020B0604020202020204" pitchFamily="34" charset="0"/>
              </a:rPr>
              <a:t>sentencepiece</a:t>
            </a:r>
            <a:r>
              <a:rPr lang="en-US" altLang="zh-CN" sz="2000" dirty="0">
                <a:latin typeface="Arial" panose="020B0604020202020204" pitchFamily="34" charset="0"/>
                <a:cs typeface="Arial" panose="020B0604020202020204" pitchFamily="34" charset="0"/>
              </a:rPr>
              <a:t> tokenizer and that the majority of pretraining data is English. </a:t>
            </a:r>
          </a:p>
          <a:p>
            <a:pPr lvl="1"/>
            <a:endParaRPr kumimoji="1" lang="zh-CN" altLang="en-US" dirty="0"/>
          </a:p>
        </p:txBody>
      </p:sp>
      <p:pic>
        <p:nvPicPr>
          <p:cNvPr id="4" name="图片 3">
            <a:extLst>
              <a:ext uri="{FF2B5EF4-FFF2-40B4-BE49-F238E27FC236}">
                <a16:creationId xmlns:a16="http://schemas.microsoft.com/office/drawing/2014/main" id="{4E4A8591-E9DC-C448-B6A4-CEB492921902}"/>
              </a:ext>
            </a:extLst>
          </p:cNvPr>
          <p:cNvPicPr>
            <a:picLocks noChangeAspect="1"/>
          </p:cNvPicPr>
          <p:nvPr/>
        </p:nvPicPr>
        <p:blipFill>
          <a:blip r:embed="rId2"/>
          <a:stretch>
            <a:fillRect/>
          </a:stretch>
        </p:blipFill>
        <p:spPr>
          <a:xfrm>
            <a:off x="5297214" y="1953840"/>
            <a:ext cx="6594584" cy="3716535"/>
          </a:xfrm>
          <a:prstGeom prst="rect">
            <a:avLst/>
          </a:prstGeom>
        </p:spPr>
      </p:pic>
    </p:spTree>
    <p:extLst>
      <p:ext uri="{BB962C8B-B14F-4D97-AF65-F5344CB8AC3E}">
        <p14:creationId xmlns:p14="http://schemas.microsoft.com/office/powerpoint/2010/main" val="412603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p:txBody>
          <a:bodyPr/>
          <a:lstStyle/>
          <a:p>
            <a:r>
              <a:rPr lang="en-US" altLang="zh-CN" sz="2400" dirty="0">
                <a:latin typeface="Arial" panose="020B0604020202020204" pitchFamily="34" charset="0"/>
                <a:cs typeface="Arial" panose="020B0604020202020204" pitchFamily="34" charset="0"/>
              </a:rPr>
              <a:t>Commonsense Reasoning and Coreference Resolution </a:t>
            </a:r>
          </a:p>
          <a:p>
            <a:pPr lvl="1"/>
            <a:r>
              <a:rPr lang="en-US" altLang="zh-CN" sz="2000" dirty="0">
                <a:latin typeface="Arial" panose="020B0604020202020204" pitchFamily="34" charset="0"/>
                <a:cs typeface="Arial" panose="020B0604020202020204" pitchFamily="34" charset="0"/>
              </a:rPr>
              <a:t>When the downstream task is the same as the original language modeling pre-training objective, instruction tuning is not useful. </a:t>
            </a:r>
          </a:p>
          <a:p>
            <a:pPr lvl="1"/>
            <a:endParaRPr kumimoji="1" lang="zh-CN" altLang="en-US" dirty="0"/>
          </a:p>
        </p:txBody>
      </p:sp>
      <p:pic>
        <p:nvPicPr>
          <p:cNvPr id="4" name="图片 3">
            <a:extLst>
              <a:ext uri="{FF2B5EF4-FFF2-40B4-BE49-F238E27FC236}">
                <a16:creationId xmlns:a16="http://schemas.microsoft.com/office/drawing/2014/main" id="{9E122114-80F5-054D-BE58-801DBE972170}"/>
              </a:ext>
            </a:extLst>
          </p:cNvPr>
          <p:cNvPicPr>
            <a:picLocks noChangeAspect="1"/>
          </p:cNvPicPr>
          <p:nvPr/>
        </p:nvPicPr>
        <p:blipFill>
          <a:blip r:embed="rId2"/>
          <a:stretch>
            <a:fillRect/>
          </a:stretch>
        </p:blipFill>
        <p:spPr>
          <a:xfrm>
            <a:off x="1960270" y="2799912"/>
            <a:ext cx="7977169" cy="3816350"/>
          </a:xfrm>
          <a:prstGeom prst="rect">
            <a:avLst/>
          </a:prstGeom>
        </p:spPr>
      </p:pic>
    </p:spTree>
    <p:extLst>
      <p:ext uri="{BB962C8B-B14F-4D97-AF65-F5344CB8AC3E}">
        <p14:creationId xmlns:p14="http://schemas.microsoft.com/office/powerpoint/2010/main" val="285518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Overall</a:t>
            </a:r>
          </a:p>
          <a:p>
            <a:pPr lvl="1"/>
            <a:r>
              <a:rPr lang="en-US" altLang="zh-CN" dirty="0">
                <a:latin typeface="Arial" panose="020B0604020202020204" pitchFamily="34" charset="0"/>
                <a:cs typeface="Arial" panose="020B0604020202020204" pitchFamily="34" charset="0"/>
              </a:rPr>
              <a:t>Instruction tuning is very effective on tasks naturally verbalized as instructions (e.g., </a:t>
            </a:r>
            <a:r>
              <a:rPr lang="en-US" altLang="zh-CN" b="1" dirty="0">
                <a:latin typeface="Arial" panose="020B0604020202020204" pitchFamily="34" charset="0"/>
                <a:cs typeface="Arial" panose="020B0604020202020204" pitchFamily="34" charset="0"/>
              </a:rPr>
              <a:t>NLI, QA, translation, struct-to-text</a:t>
            </a:r>
            <a:r>
              <a:rPr lang="en-US" altLang="zh-CN" dirty="0">
                <a:latin typeface="Arial" panose="020B0604020202020204" pitchFamily="34" charset="0"/>
                <a:cs typeface="Arial" panose="020B0604020202020204" pitchFamily="34" charset="0"/>
              </a:rPr>
              <a:t>) </a:t>
            </a:r>
          </a:p>
          <a:p>
            <a:pPr lvl="1"/>
            <a:r>
              <a:rPr lang="en-US" altLang="zh-CN" dirty="0">
                <a:latin typeface="Arial" panose="020B0604020202020204" pitchFamily="34" charset="0"/>
                <a:cs typeface="Arial" panose="020B0604020202020204" pitchFamily="34" charset="0"/>
              </a:rPr>
              <a:t>Instruction tuning  is less effective on tasks directly formulated as language modeling (e.g., </a:t>
            </a:r>
            <a:r>
              <a:rPr lang="en-US" altLang="zh-CN" b="1" dirty="0">
                <a:latin typeface="Arial" panose="020B0604020202020204" pitchFamily="34" charset="0"/>
                <a:cs typeface="Arial" panose="020B0604020202020204" pitchFamily="34" charset="0"/>
              </a:rPr>
              <a:t>commonsense reasoning </a:t>
            </a:r>
            <a:r>
              <a:rPr lang="en-US" altLang="zh-CN" dirty="0">
                <a:latin typeface="Arial" panose="020B0604020202020204" pitchFamily="34" charset="0"/>
                <a:cs typeface="Arial" panose="020B0604020202020204" pitchFamily="34" charset="0"/>
              </a:rPr>
              <a:t>and </a:t>
            </a:r>
            <a:r>
              <a:rPr lang="en-US" altLang="zh-CN" b="1" dirty="0">
                <a:latin typeface="Arial" panose="020B0604020202020204" pitchFamily="34" charset="0"/>
                <a:cs typeface="Arial" panose="020B0604020202020204" pitchFamily="34" charset="0"/>
              </a:rPr>
              <a:t>coreference resolution</a:t>
            </a:r>
            <a:r>
              <a:rPr lang="en-US" altLang="zh-CN" dirty="0">
                <a:latin typeface="Arial" panose="020B0604020202020204" pitchFamily="34" charset="0"/>
                <a:cs typeface="Arial" panose="020B0604020202020204" pitchFamily="34" charset="0"/>
              </a:rPr>
              <a:t> tasks that are formatted as finishing an incomplete sentence or paragraph). </a:t>
            </a:r>
          </a:p>
          <a:p>
            <a:pPr lvl="1"/>
            <a:endParaRPr kumimoji="1" lang="en-US" altLang="zh-CN" dirty="0"/>
          </a:p>
          <a:p>
            <a:pPr lvl="1"/>
            <a:endParaRPr kumimoji="1" lang="zh-CN" altLang="en-US" dirty="0"/>
          </a:p>
        </p:txBody>
      </p:sp>
    </p:spTree>
    <p:extLst>
      <p:ext uri="{BB962C8B-B14F-4D97-AF65-F5344CB8AC3E}">
        <p14:creationId xmlns:p14="http://schemas.microsoft.com/office/powerpoint/2010/main" val="183131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(Ablation)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p:txBody>
          <a:bodyPr/>
          <a:lstStyle/>
          <a:p>
            <a:r>
              <a:rPr lang="en-US" altLang="zh-CN" sz="2400" dirty="0">
                <a:latin typeface="Arial" panose="020B0604020202020204" pitchFamily="34" charset="0"/>
                <a:cs typeface="Arial" panose="020B0604020202020204" pitchFamily="34" charset="0"/>
              </a:rPr>
              <a:t>NUMBER OF INSTRUCTION TUNING CLUSTERS </a:t>
            </a:r>
          </a:p>
          <a:p>
            <a:pPr lvl="1"/>
            <a:r>
              <a:rPr lang="en-US" altLang="zh-CN" sz="2000" dirty="0">
                <a:latin typeface="Arial" panose="020B0604020202020204" pitchFamily="34" charset="0"/>
                <a:cs typeface="Arial" panose="020B0604020202020204" pitchFamily="34" charset="0"/>
              </a:rPr>
              <a:t>this ablation does not allow us to draw conclusions about which instruction tuning cluster contributes the most to each evaluation cluster </a:t>
            </a:r>
          </a:p>
          <a:p>
            <a:pPr lvl="1"/>
            <a:endParaRPr kumimoji="1" lang="zh-CN" altLang="en-US" dirty="0"/>
          </a:p>
        </p:txBody>
      </p:sp>
      <p:pic>
        <p:nvPicPr>
          <p:cNvPr id="4" name="图片 3">
            <a:extLst>
              <a:ext uri="{FF2B5EF4-FFF2-40B4-BE49-F238E27FC236}">
                <a16:creationId xmlns:a16="http://schemas.microsoft.com/office/drawing/2014/main" id="{E1A4EF95-D420-774C-9679-1ABD77D191D7}"/>
              </a:ext>
            </a:extLst>
          </p:cNvPr>
          <p:cNvPicPr>
            <a:picLocks noChangeAspect="1"/>
          </p:cNvPicPr>
          <p:nvPr/>
        </p:nvPicPr>
        <p:blipFill>
          <a:blip r:embed="rId2"/>
          <a:stretch>
            <a:fillRect/>
          </a:stretch>
        </p:blipFill>
        <p:spPr>
          <a:xfrm>
            <a:off x="2349938" y="2884852"/>
            <a:ext cx="7182945" cy="3608023"/>
          </a:xfrm>
          <a:prstGeom prst="rect">
            <a:avLst/>
          </a:prstGeom>
        </p:spPr>
      </p:pic>
    </p:spTree>
    <p:extLst>
      <p:ext uri="{BB962C8B-B14F-4D97-AF65-F5344CB8AC3E}">
        <p14:creationId xmlns:p14="http://schemas.microsoft.com/office/powerpoint/2010/main" val="126310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(Ablation)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p:txBody>
          <a:bodyPr/>
          <a:lstStyle/>
          <a:p>
            <a:r>
              <a:rPr lang="en-US" altLang="zh-CN" sz="2400" dirty="0">
                <a:latin typeface="Arial" panose="020B0604020202020204" pitchFamily="34" charset="0"/>
                <a:cs typeface="Arial" panose="020B0604020202020204" pitchFamily="34" charset="0"/>
              </a:rPr>
              <a:t>SCALING LAWS </a:t>
            </a:r>
          </a:p>
          <a:p>
            <a:pPr lvl="1"/>
            <a:r>
              <a:rPr lang="en-US" altLang="zh-CN" sz="2000" dirty="0">
                <a:latin typeface="Arial" panose="020B0604020202020204" pitchFamily="34" charset="0"/>
                <a:cs typeface="Arial" panose="020B0604020202020204" pitchFamily="34" charset="0"/>
              </a:rPr>
              <a:t>For small-scale models, learning the ∼40 tasks used during instruction tuning fills the entire model capacity, causing these models to perform worse on new tasks. </a:t>
            </a:r>
          </a:p>
          <a:p>
            <a:pPr lvl="1"/>
            <a:r>
              <a:rPr lang="en-US" altLang="zh-CN" sz="2000" dirty="0">
                <a:latin typeface="Arial" panose="020B0604020202020204" pitchFamily="34" charset="0"/>
                <a:cs typeface="Arial" panose="020B0604020202020204" pitchFamily="34" charset="0"/>
              </a:rPr>
              <a:t>For the larger scale models, instruction tuning fills up some model capacity but also teaches these models the ability to follow instructions, allowing them to generalize to new tasks with the remaining capacity. </a:t>
            </a:r>
          </a:p>
          <a:p>
            <a:pPr lvl="1"/>
            <a:endParaRPr lang="en-US" altLang="zh-CN" sz="2000" dirty="0">
              <a:latin typeface="Arial" panose="020B0604020202020204" pitchFamily="34" charset="0"/>
              <a:cs typeface="Arial" panose="020B0604020202020204" pitchFamily="34" charset="0"/>
            </a:endParaRPr>
          </a:p>
          <a:p>
            <a:endParaRPr kumimoji="1" lang="zh-CN" altLang="en-US" dirty="0"/>
          </a:p>
        </p:txBody>
      </p:sp>
      <p:pic>
        <p:nvPicPr>
          <p:cNvPr id="4" name="图片 3">
            <a:extLst>
              <a:ext uri="{FF2B5EF4-FFF2-40B4-BE49-F238E27FC236}">
                <a16:creationId xmlns:a16="http://schemas.microsoft.com/office/drawing/2014/main" id="{28119A3E-C39F-B14C-9F90-DD7E99B28226}"/>
              </a:ext>
            </a:extLst>
          </p:cNvPr>
          <p:cNvPicPr>
            <a:picLocks noChangeAspect="1"/>
          </p:cNvPicPr>
          <p:nvPr/>
        </p:nvPicPr>
        <p:blipFill>
          <a:blip r:embed="rId2"/>
          <a:stretch>
            <a:fillRect/>
          </a:stretch>
        </p:blipFill>
        <p:spPr>
          <a:xfrm>
            <a:off x="2917605" y="3828393"/>
            <a:ext cx="5953125" cy="2774005"/>
          </a:xfrm>
          <a:prstGeom prst="rect">
            <a:avLst/>
          </a:prstGeom>
        </p:spPr>
      </p:pic>
    </p:spTree>
    <p:extLst>
      <p:ext uri="{BB962C8B-B14F-4D97-AF65-F5344CB8AC3E}">
        <p14:creationId xmlns:p14="http://schemas.microsoft.com/office/powerpoint/2010/main" val="890920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4346-B9C3-944B-9678-744745FB3FD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(Further Analysis)</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A14899-53E0-3E41-9073-1F25E65163E4}"/>
                  </a:ext>
                </a:extLst>
              </p:cNvPr>
              <p:cNvSpPr>
                <a:spLocks noGrp="1"/>
              </p:cNvSpPr>
              <p:nvPr>
                <p:ph idx="1"/>
              </p:nvPr>
            </p:nvSpPr>
            <p:spPr/>
            <p:txBody>
              <a:bodyPr/>
              <a:lstStyle/>
              <a:p>
                <a:r>
                  <a:rPr lang="en-US" altLang="zh-CN" sz="2400" dirty="0">
                    <a:latin typeface="Arial" panose="020B0604020202020204" pitchFamily="34" charset="0"/>
                    <a:cs typeface="Arial" panose="020B0604020202020204" pitchFamily="34" charset="0"/>
                  </a:rPr>
                  <a:t>INSTRUCTIONS WITH FEW-SHOT EXEMPLARS</a:t>
                </a:r>
              </a:p>
              <a:p>
                <a:pPr lvl="1"/>
                <a:r>
                  <a:rPr lang="en-US" altLang="zh-CN" sz="2000" dirty="0">
                    <a:latin typeface="Arial" panose="020B0604020202020204" pitchFamily="34" charset="0"/>
                    <a:cs typeface="Arial" panose="020B0604020202020204" pitchFamily="34" charset="0"/>
                  </a:rPr>
                  <a:t>given k few-shot exemplars </a:t>
                </a:r>
                <a14:m>
                  <m:oMath xmlns:m="http://schemas.openxmlformats.org/officeDocument/2006/math">
                    <m:sSubSup>
                      <m:sSubSupPr>
                        <m:ctrlPr>
                          <a:rPr lang="en-US" altLang="zh-CN" sz="2000" i="1" dirty="0" smtClean="0">
                            <a:latin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cs typeface="Arial" panose="020B0604020202020204" pitchFamily="34" charset="0"/>
                          </a:rPr>
                          <m:t>(</m:t>
                        </m:r>
                        <m:sSub>
                          <m:sSubPr>
                            <m:ctrlPr>
                              <a:rPr lang="en-US" altLang="zh-CN" sz="2000" i="1" dirty="0" smtClean="0">
                                <a:latin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cs typeface="Arial" panose="020B0604020202020204" pitchFamily="34" charset="0"/>
                              </a:rPr>
                              <m:t>𝑥</m:t>
                            </m:r>
                          </m:e>
                          <m:sub>
                            <m:r>
                              <a:rPr lang="en-US" altLang="zh-CN" sz="2000" b="0" i="1" dirty="0" smtClean="0">
                                <a:latin typeface="Cambria Math" panose="02040503050406030204" pitchFamily="18" charset="0"/>
                                <a:cs typeface="Arial" panose="020B0604020202020204" pitchFamily="34" charset="0"/>
                              </a:rPr>
                              <m:t>𝑖</m:t>
                            </m:r>
                          </m:sub>
                        </m:sSub>
                        <m:r>
                          <a:rPr lang="en-US" altLang="zh-CN" sz="2000" i="1" dirty="0" err="1">
                            <a:latin typeface="Cambria Math" panose="02040503050406030204" pitchFamily="18" charset="0"/>
                            <a:cs typeface="Arial" panose="020B0604020202020204" pitchFamily="34" charset="0"/>
                          </a:rPr>
                          <m:t>,</m:t>
                        </m:r>
                        <m:sSub>
                          <m:sSubPr>
                            <m:ctrlPr>
                              <a:rPr lang="en-US" altLang="zh-CN" sz="2000" i="1" dirty="0" smtClean="0">
                                <a:latin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cs typeface="Arial" panose="020B0604020202020204" pitchFamily="34" charset="0"/>
                              </a:rPr>
                              <m:t>𝑦</m:t>
                            </m:r>
                          </m:e>
                          <m:sub>
                            <m:r>
                              <a:rPr lang="en-US" altLang="zh-CN" sz="2000" b="0" i="1" dirty="0" smtClean="0">
                                <a:latin typeface="Cambria Math" panose="02040503050406030204" pitchFamily="18" charset="0"/>
                                <a:cs typeface="Arial" panose="020B0604020202020204" pitchFamily="34" charset="0"/>
                              </a:rPr>
                              <m:t>𝑖</m:t>
                            </m:r>
                          </m:sub>
                        </m:sSub>
                        <m:r>
                          <a:rPr lang="en-US" altLang="zh-CN" sz="2000" i="1" dirty="0">
                            <a:latin typeface="Cambria Math" panose="02040503050406030204" pitchFamily="18" charset="0"/>
                            <a:cs typeface="Arial" panose="020B0604020202020204" pitchFamily="34" charset="0"/>
                          </a:rPr>
                          <m:t>)</m:t>
                        </m:r>
                      </m:e>
                      <m:sub>
                        <m:r>
                          <a:rPr lang="en-US" altLang="zh-CN" sz="2000" b="0" i="1" dirty="0" smtClean="0">
                            <a:latin typeface="Cambria Math" panose="02040503050406030204" pitchFamily="18" charset="0"/>
                            <a:cs typeface="Arial" panose="020B0604020202020204" pitchFamily="34" charset="0"/>
                          </a:rPr>
                          <m:t>𝑖</m:t>
                        </m:r>
                        <m:r>
                          <a:rPr lang="en-US" altLang="zh-CN" sz="2000" b="0" i="1" dirty="0" smtClean="0">
                            <a:latin typeface="Cambria Math" panose="02040503050406030204" pitchFamily="18" charset="0"/>
                            <a:cs typeface="Arial" panose="020B0604020202020204" pitchFamily="34" charset="0"/>
                          </a:rPr>
                          <m:t>=1</m:t>
                        </m:r>
                      </m:sub>
                      <m:sup>
                        <m:r>
                          <a:rPr lang="en-US" altLang="zh-CN" sz="2000" b="0" i="1" dirty="0" smtClean="0">
                            <a:latin typeface="Cambria Math" panose="02040503050406030204" pitchFamily="18" charset="0"/>
                            <a:cs typeface="Arial" panose="020B0604020202020204" pitchFamily="34" charset="0"/>
                          </a:rPr>
                          <m:t>𝑘</m:t>
                        </m:r>
                      </m:sup>
                    </m:sSubSup>
                  </m:oMath>
                </a14:m>
                <a:r>
                  <a:rPr lang="en-US" altLang="zh-CN" sz="2000" dirty="0">
                    <a:latin typeface="Arial" panose="020B0604020202020204" pitchFamily="34" charset="0"/>
                    <a:cs typeface="Arial" panose="020B0604020202020204" pitchFamily="34" charset="0"/>
                  </a:rPr>
                  <a:t> and a new input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𝑥</m:t>
                    </m:r>
                  </m:oMath>
                </a14:m>
                <a:r>
                  <a:rPr lang="en-US" altLang="zh-CN" sz="2000" dirty="0">
                    <a:latin typeface="Arial" panose="020B0604020202020204" pitchFamily="34" charset="0"/>
                    <a:cs typeface="Arial" panose="020B0604020202020204" pitchFamily="34" charset="0"/>
                  </a:rPr>
                  <a:t>, the instruction format for the few-shot setting is “instruct(x1) ⊕ y1 ⊕ instruct(x2) ⊕ y2 ⊕ . . . ⊕ instruct(</a:t>
                </a:r>
                <a:r>
                  <a:rPr lang="en-US" altLang="zh-CN" sz="2000" dirty="0" err="1">
                    <a:latin typeface="Arial" panose="020B0604020202020204" pitchFamily="34" charset="0"/>
                    <a:cs typeface="Arial" panose="020B0604020202020204" pitchFamily="34" charset="0"/>
                  </a:rPr>
                  <a:t>xk</a:t>
                </a:r>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yk</a:t>
                </a:r>
                <a:r>
                  <a:rPr lang="en-US" altLang="zh-CN" sz="2000" dirty="0">
                    <a:latin typeface="Arial" panose="020B0604020202020204" pitchFamily="34" charset="0"/>
                    <a:cs typeface="Arial" panose="020B0604020202020204" pitchFamily="34" charset="0"/>
                  </a:rPr>
                  <a:t> ⊕instruct(x)” </a:t>
                </a:r>
              </a:p>
              <a:p>
                <a:pPr lvl="1"/>
                <a:r>
                  <a:rPr lang="en-US" altLang="zh-CN" sz="2000" dirty="0">
                    <a:latin typeface="Arial" panose="020B0604020202020204" pitchFamily="34" charset="0"/>
                    <a:cs typeface="Arial" panose="020B0604020202020204" pitchFamily="34" charset="0"/>
                  </a:rPr>
                  <a:t> few-shot exemplars for an unseen task are only used at inference time. </a:t>
                </a:r>
              </a:p>
              <a:p>
                <a:pPr lvl="1"/>
                <a:endParaRPr lang="en-US" altLang="zh-CN" sz="2000" dirty="0">
                  <a:latin typeface="Arial" panose="020B0604020202020204" pitchFamily="34" charset="0"/>
                  <a:cs typeface="Arial" panose="020B0604020202020204" pitchFamily="34" charset="0"/>
                </a:endParaRPr>
              </a:p>
              <a:p>
                <a:endParaRPr kumimoji="1" lang="zh-CN" altLang="en-US" dirty="0"/>
              </a:p>
            </p:txBody>
          </p:sp>
        </mc:Choice>
        <mc:Fallback xmlns="">
          <p:sp>
            <p:nvSpPr>
              <p:cNvPr id="3" name="内容占位符 2">
                <a:extLst>
                  <a:ext uri="{FF2B5EF4-FFF2-40B4-BE49-F238E27FC236}">
                    <a16:creationId xmlns:a16="http://schemas.microsoft.com/office/drawing/2014/main" id="{7FA14899-53E0-3E41-9073-1F25E65163E4}"/>
                  </a:ext>
                </a:extLst>
              </p:cNvPr>
              <p:cNvSpPr>
                <a:spLocks noGrp="1" noRot="1" noChangeAspect="1" noMove="1" noResize="1" noEditPoints="1" noAdjustHandles="1" noChangeArrowheads="1" noChangeShapeType="1" noTextEdit="1"/>
              </p:cNvSpPr>
              <p:nvPr>
                <p:ph idx="1"/>
              </p:nvPr>
            </p:nvSpPr>
            <p:spPr>
              <a:blipFill>
                <a:blip r:embed="rId2"/>
                <a:stretch>
                  <a:fillRect l="-844" t="-2035" r="-60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C454C78-3223-7B49-ADCE-979A9D649315}"/>
              </a:ext>
            </a:extLst>
          </p:cNvPr>
          <p:cNvPicPr>
            <a:picLocks noChangeAspect="1"/>
          </p:cNvPicPr>
          <p:nvPr/>
        </p:nvPicPr>
        <p:blipFill>
          <a:blip r:embed="rId3"/>
          <a:stretch>
            <a:fillRect/>
          </a:stretch>
        </p:blipFill>
        <p:spPr>
          <a:xfrm>
            <a:off x="1668954" y="3494690"/>
            <a:ext cx="7948011" cy="2762530"/>
          </a:xfrm>
          <a:prstGeom prst="rect">
            <a:avLst/>
          </a:prstGeom>
        </p:spPr>
      </p:pic>
    </p:spTree>
    <p:extLst>
      <p:ext uri="{BB962C8B-B14F-4D97-AF65-F5344CB8AC3E}">
        <p14:creationId xmlns:p14="http://schemas.microsoft.com/office/powerpoint/2010/main" val="71945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71EA-94E9-3646-A920-7ECB5E23836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Conclusion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10198D84-9626-3D41-9B0E-AEAE6AD2071B}"/>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Key components to the success of instruction tuning:</a:t>
            </a:r>
          </a:p>
          <a:p>
            <a:pPr lvl="1"/>
            <a:r>
              <a:rPr kumimoji="1" lang="en-US" altLang="zh-CN" dirty="0">
                <a:latin typeface="Arial" panose="020B0604020202020204" pitchFamily="34" charset="0"/>
                <a:cs typeface="Arial" panose="020B0604020202020204" pitchFamily="34" charset="0"/>
              </a:rPr>
              <a:t>Number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of</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clusters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instruction-tuning</a:t>
            </a:r>
          </a:p>
          <a:p>
            <a:pPr lvl="1"/>
            <a:r>
              <a:rPr kumimoji="1" lang="en-US" altLang="zh-CN" dirty="0">
                <a:latin typeface="Arial" panose="020B0604020202020204" pitchFamily="34" charset="0"/>
                <a:cs typeface="Arial" panose="020B0604020202020204" pitchFamily="34" charset="0"/>
              </a:rPr>
              <a:t>Sufficient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model</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scale</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144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B3D240-2D13-944E-B33C-C51E90F3AAF1}"/>
              </a:ext>
            </a:extLst>
          </p:cNvPr>
          <p:cNvPicPr>
            <a:picLocks noChangeAspect="1"/>
          </p:cNvPicPr>
          <p:nvPr/>
        </p:nvPicPr>
        <p:blipFill>
          <a:blip r:embed="rId2"/>
          <a:stretch>
            <a:fillRect/>
          </a:stretch>
        </p:blipFill>
        <p:spPr>
          <a:xfrm>
            <a:off x="2667000" y="755650"/>
            <a:ext cx="6858000" cy="5346700"/>
          </a:xfrm>
          <a:prstGeom prst="rect">
            <a:avLst/>
          </a:prstGeom>
        </p:spPr>
      </p:pic>
    </p:spTree>
    <p:extLst>
      <p:ext uri="{BB962C8B-B14F-4D97-AF65-F5344CB8AC3E}">
        <p14:creationId xmlns:p14="http://schemas.microsoft.com/office/powerpoint/2010/main" val="288625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29CD55-A669-FB42-AC0B-BC5881348417}"/>
              </a:ext>
            </a:extLst>
          </p:cNvPr>
          <p:cNvPicPr>
            <a:picLocks noChangeAspect="1"/>
          </p:cNvPicPr>
          <p:nvPr/>
        </p:nvPicPr>
        <p:blipFill>
          <a:blip r:embed="rId2"/>
          <a:stretch>
            <a:fillRect/>
          </a:stretch>
        </p:blipFill>
        <p:spPr>
          <a:xfrm>
            <a:off x="1072701" y="1030013"/>
            <a:ext cx="10442038" cy="2723055"/>
          </a:xfrm>
          <a:prstGeom prst="rect">
            <a:avLst/>
          </a:prstGeom>
        </p:spPr>
      </p:pic>
    </p:spTree>
    <p:extLst>
      <p:ext uri="{BB962C8B-B14F-4D97-AF65-F5344CB8AC3E}">
        <p14:creationId xmlns:p14="http://schemas.microsoft.com/office/powerpoint/2010/main" val="2724931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60DD4D-3F0B-384B-9203-67B5677D9FC6}"/>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95A8AD5C-96A6-EE44-971B-00DF2C311F83}"/>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Background</a:t>
            </a:r>
          </a:p>
          <a:p>
            <a:pPr lvl="1"/>
            <a:r>
              <a:rPr lang="en-US" altLang="zh-CN" dirty="0">
                <a:latin typeface="Arial" panose="020B0604020202020204" pitchFamily="34" charset="0"/>
                <a:cs typeface="Arial" panose="020B0604020202020204" pitchFamily="34" charset="0"/>
              </a:rPr>
              <a:t>Large language models generalize to new tasks as a result of an implicit process of multitask learning </a:t>
            </a:r>
          </a:p>
          <a:p>
            <a:pPr lvl="2"/>
            <a:r>
              <a:rPr lang="en-US" altLang="zh-CN" i="1" dirty="0">
                <a:latin typeface="Arial" panose="020B0604020202020204" pitchFamily="34" charset="0"/>
                <a:cs typeface="Arial" panose="020B0604020202020204" pitchFamily="34" charset="0"/>
              </a:rPr>
              <a:t>e.g., </a:t>
            </a:r>
            <a:r>
              <a:rPr lang="en-US" altLang="zh-CN" dirty="0">
                <a:latin typeface="Arial" panose="020B0604020202020204" pitchFamily="34" charset="0"/>
                <a:cs typeface="Arial" panose="020B0604020202020204" pitchFamily="34" charset="0"/>
              </a:rPr>
              <a:t>by training on generic text from a web forum, a model might implicitly learn the format and structure of question answering </a:t>
            </a:r>
          </a:p>
          <a:p>
            <a:r>
              <a:rPr lang="en-US" altLang="zh-CN" dirty="0">
                <a:latin typeface="Arial" panose="020B0604020202020204" pitchFamily="34" charset="0"/>
                <a:cs typeface="Arial" panose="020B0604020202020204" pitchFamily="34" charset="0"/>
              </a:rPr>
              <a:t>Challenges</a:t>
            </a:r>
          </a:p>
          <a:p>
            <a:pPr lvl="1"/>
            <a:r>
              <a:rPr lang="en-US" altLang="zh-CN" dirty="0">
                <a:latin typeface="Arial" panose="020B0604020202020204" pitchFamily="34" charset="0"/>
                <a:cs typeface="Arial" panose="020B0604020202020204" pitchFamily="34" charset="0"/>
              </a:rPr>
              <a:t>This ability requires a sufficiently large model and is sensitive to the wording of its prompts</a:t>
            </a:r>
          </a:p>
          <a:p>
            <a:endParaRPr lang="en-US" altLang="zh-CN" dirty="0"/>
          </a:p>
          <a:p>
            <a:endParaRPr kumimoji="1" lang="zh-CN" altLang="en-US" dirty="0"/>
          </a:p>
        </p:txBody>
      </p:sp>
    </p:spTree>
    <p:extLst>
      <p:ext uri="{BB962C8B-B14F-4D97-AF65-F5344CB8AC3E}">
        <p14:creationId xmlns:p14="http://schemas.microsoft.com/office/powerpoint/2010/main" val="2212144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D5518-6589-A547-80AB-04189FAB6DEF}"/>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710D378-4096-A04F-A6C6-847A3DB39EBC}"/>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Model (T0) and prompt format</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675B8201-071B-714E-9E37-301AC433497B}"/>
              </a:ext>
            </a:extLst>
          </p:cNvPr>
          <p:cNvPicPr>
            <a:picLocks noChangeAspect="1"/>
          </p:cNvPicPr>
          <p:nvPr/>
        </p:nvPicPr>
        <p:blipFill>
          <a:blip r:embed="rId2"/>
          <a:stretch>
            <a:fillRect/>
          </a:stretch>
        </p:blipFill>
        <p:spPr>
          <a:xfrm>
            <a:off x="2724150" y="2400300"/>
            <a:ext cx="6743700" cy="3911600"/>
          </a:xfrm>
          <a:prstGeom prst="rect">
            <a:avLst/>
          </a:prstGeom>
        </p:spPr>
      </p:pic>
    </p:spTree>
    <p:extLst>
      <p:ext uri="{BB962C8B-B14F-4D97-AF65-F5344CB8AC3E}">
        <p14:creationId xmlns:p14="http://schemas.microsoft.com/office/powerpoint/2010/main" val="404902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6D5E3-F954-4D46-B9E5-3C1FDFB04E09}"/>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p>
        </p:txBody>
      </p:sp>
      <p:sp>
        <p:nvSpPr>
          <p:cNvPr id="3" name="内容占位符 2">
            <a:extLst>
              <a:ext uri="{FF2B5EF4-FFF2-40B4-BE49-F238E27FC236}">
                <a16:creationId xmlns:a16="http://schemas.microsoft.com/office/drawing/2014/main" id="{08507476-3D0D-B74A-95A8-0201867A6221}"/>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T0 datasets and task taxonomy (Yellow: training; Green: evaluation)</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CE8374CF-1C5C-874D-8B0B-0853C43B0D44}"/>
              </a:ext>
            </a:extLst>
          </p:cNvPr>
          <p:cNvPicPr>
            <a:picLocks noChangeAspect="1"/>
          </p:cNvPicPr>
          <p:nvPr/>
        </p:nvPicPr>
        <p:blipFill>
          <a:blip r:embed="rId2"/>
          <a:stretch>
            <a:fillRect/>
          </a:stretch>
        </p:blipFill>
        <p:spPr>
          <a:xfrm>
            <a:off x="2955377" y="2533301"/>
            <a:ext cx="5768209" cy="3780295"/>
          </a:xfrm>
          <a:prstGeom prst="rect">
            <a:avLst/>
          </a:prstGeom>
        </p:spPr>
      </p:pic>
    </p:spTree>
    <p:extLst>
      <p:ext uri="{BB962C8B-B14F-4D97-AF65-F5344CB8AC3E}">
        <p14:creationId xmlns:p14="http://schemas.microsoft.com/office/powerpoint/2010/main" val="1866372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64D48-50B2-F24A-BF4D-07C67D4815C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p>
        </p:txBody>
      </p:sp>
      <p:sp>
        <p:nvSpPr>
          <p:cNvPr id="3" name="内容占位符 2">
            <a:extLst>
              <a:ext uri="{FF2B5EF4-FFF2-40B4-BE49-F238E27FC236}">
                <a16:creationId xmlns:a16="http://schemas.microsoft.com/office/drawing/2014/main" id="{EE04DFB2-FE4F-494A-9B9A-D45C7DCC14FF}"/>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unified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prompt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format</a:t>
            </a:r>
          </a:p>
          <a:p>
            <a:pPr lvl="1"/>
            <a:r>
              <a:rPr lang="en-US" altLang="zh-CN" dirty="0">
                <a:latin typeface="Arial" panose="020B0604020202020204" pitchFamily="34" charset="0"/>
                <a:cs typeface="Arial" panose="020B0604020202020204" pitchFamily="34" charset="0"/>
              </a:rPr>
              <a:t>Prompt templates from the </a:t>
            </a:r>
            <a:r>
              <a:rPr lang="en-US" altLang="zh-CN" i="1" dirty="0">
                <a:latin typeface="Arial" panose="020B0604020202020204" pitchFamily="34" charset="0"/>
                <a:cs typeface="Arial" panose="020B0604020202020204" pitchFamily="34" charset="0"/>
              </a:rPr>
              <a:t>Public Pool of Prompts</a:t>
            </a:r>
            <a:r>
              <a:rPr lang="en-US" altLang="zh-CN" dirty="0">
                <a:latin typeface="Arial" panose="020B0604020202020204" pitchFamily="34" charset="0"/>
                <a:cs typeface="Arial" panose="020B0604020202020204" pitchFamily="34" charset="0"/>
              </a:rPr>
              <a:t> (P3)</a:t>
            </a:r>
          </a:p>
        </p:txBody>
      </p:sp>
      <p:pic>
        <p:nvPicPr>
          <p:cNvPr id="4" name="图片 3">
            <a:extLst>
              <a:ext uri="{FF2B5EF4-FFF2-40B4-BE49-F238E27FC236}">
                <a16:creationId xmlns:a16="http://schemas.microsoft.com/office/drawing/2014/main" id="{0D4BFC0A-928F-DE4C-B7CE-5247E438D33E}"/>
              </a:ext>
            </a:extLst>
          </p:cNvPr>
          <p:cNvPicPr>
            <a:picLocks noChangeAspect="1"/>
          </p:cNvPicPr>
          <p:nvPr/>
        </p:nvPicPr>
        <p:blipFill>
          <a:blip r:embed="rId2"/>
          <a:stretch>
            <a:fillRect/>
          </a:stretch>
        </p:blipFill>
        <p:spPr>
          <a:xfrm>
            <a:off x="2108200" y="2909750"/>
            <a:ext cx="7975600" cy="2603500"/>
          </a:xfrm>
          <a:prstGeom prst="rect">
            <a:avLst/>
          </a:prstGeom>
        </p:spPr>
      </p:pic>
    </p:spTree>
    <p:extLst>
      <p:ext uri="{BB962C8B-B14F-4D97-AF65-F5344CB8AC3E}">
        <p14:creationId xmlns:p14="http://schemas.microsoft.com/office/powerpoint/2010/main" val="3648599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F834C-F14C-104A-BDAF-A467B74858F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p>
        </p:txBody>
      </p:sp>
      <p:sp>
        <p:nvSpPr>
          <p:cNvPr id="3" name="内容占位符 2">
            <a:extLst>
              <a:ext uri="{FF2B5EF4-FFF2-40B4-BE49-F238E27FC236}">
                <a16:creationId xmlns:a16="http://schemas.microsoft.com/office/drawing/2014/main" id="{4652E9F6-0A4C-1F4B-B59E-5028770916CD}"/>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Non-original-task prompts </a:t>
            </a:r>
          </a:p>
          <a:p>
            <a:pPr lvl="1"/>
            <a:r>
              <a:rPr lang="en-US" altLang="zh-CN" dirty="0">
                <a:latin typeface="Arial" panose="020B0604020202020204" pitchFamily="34" charset="0"/>
                <a:cs typeface="Arial" panose="020B0604020202020204" pitchFamily="34" charset="0"/>
              </a:rPr>
              <a:t>Allowed prompts that permuted the original task (for instance, generating a document from its summary) </a:t>
            </a:r>
          </a:p>
          <a:p>
            <a:pPr lvl="1"/>
            <a:r>
              <a:rPr lang="en-US" altLang="zh-CN" dirty="0">
                <a:latin typeface="Arial" panose="020B0604020202020204" pitchFamily="34" charset="0"/>
                <a:cs typeface="Arial" panose="020B0604020202020204" pitchFamily="34" charset="0"/>
              </a:rPr>
              <a:t>Or allowed for ambiguous output (for instance, not indicating a list of available choices) </a:t>
            </a:r>
          </a:p>
          <a:p>
            <a:pPr lvl="1"/>
            <a:endParaRPr kumimoji="1" lang="zh-CN" altLang="en-US" dirty="0"/>
          </a:p>
        </p:txBody>
      </p:sp>
    </p:spTree>
    <p:extLst>
      <p:ext uri="{BB962C8B-B14F-4D97-AF65-F5344CB8AC3E}">
        <p14:creationId xmlns:p14="http://schemas.microsoft.com/office/powerpoint/2010/main" val="378957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(Setup)</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A06F1DE-7F79-1A43-96B4-1C2297F99F1B}"/>
              </a:ext>
            </a:extLst>
          </p:cNvPr>
          <p:cNvSpPr>
            <a:spLocks noGrp="1"/>
          </p:cNvSpPr>
          <p:nvPr>
            <p:ph idx="1"/>
          </p:nvPr>
        </p:nvSpPr>
        <p:spPr/>
        <p:txBody>
          <a:bodyPr/>
          <a:lstStyle/>
          <a:p>
            <a:r>
              <a:rPr kumimoji="1" lang="en-US" altLang="zh-CN" sz="2400" dirty="0">
                <a:latin typeface="Arial" panose="020B0604020202020204" pitchFamily="34" charset="0"/>
                <a:cs typeface="Arial" panose="020B0604020202020204" pitchFamily="34" charset="0"/>
              </a:rPr>
              <a:t>Model</a:t>
            </a:r>
          </a:p>
          <a:p>
            <a:pPr lvl="1"/>
            <a:r>
              <a:rPr lang="en-US" altLang="zh-CN" sz="2000" dirty="0">
                <a:latin typeface="Arial" panose="020B0604020202020204" pitchFamily="34" charset="0"/>
                <a:cs typeface="Arial" panose="020B0604020202020204" pitchFamily="34" charset="0"/>
              </a:rPr>
              <a:t>fine-tune a pretrained model (</a:t>
            </a:r>
            <a:r>
              <a:rPr lang="en-US" altLang="zh-CN" sz="2000" b="1" dirty="0">
                <a:latin typeface="Arial" panose="020B0604020202020204" pitchFamily="34" charset="0"/>
                <a:cs typeface="Arial" panose="020B0604020202020204" pitchFamily="34" charset="0"/>
              </a:rPr>
              <a:t>T5+LM</a:t>
            </a:r>
            <a:r>
              <a:rPr lang="en-US" altLang="zh-CN" sz="2000" dirty="0">
                <a:latin typeface="Arial" panose="020B0604020202020204" pitchFamily="34" charset="0"/>
                <a:cs typeface="Arial" panose="020B0604020202020204" pitchFamily="34" charset="0"/>
              </a:rPr>
              <a:t>) on our multi-task training mixture of natural language prompted datasets </a:t>
            </a:r>
            <a:endParaRPr kumimoji="1"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use an encoder-decoder architecture, which is trained to autoregressively generate the target through standard MLE</a:t>
            </a:r>
          </a:p>
          <a:p>
            <a:pPr lvl="1"/>
            <a:r>
              <a:rPr lang="en-US" altLang="zh-CN" sz="2000" dirty="0">
                <a:latin typeface="Arial" panose="020B0604020202020204" pitchFamily="34" charset="0"/>
                <a:cs typeface="Arial" panose="020B0604020202020204" pitchFamily="34" charset="0"/>
              </a:rPr>
              <a:t>use the XXL version which has </a:t>
            </a:r>
            <a:r>
              <a:rPr lang="en-US" altLang="zh-CN" sz="2000" b="1" dirty="0">
                <a:latin typeface="Arial" panose="020B0604020202020204" pitchFamily="34" charset="0"/>
                <a:cs typeface="Arial" panose="020B0604020202020204" pitchFamily="34" charset="0"/>
              </a:rPr>
              <a:t>11B</a:t>
            </a:r>
            <a:r>
              <a:rPr lang="en-US" altLang="zh-CN" sz="2000" dirty="0">
                <a:latin typeface="Arial" panose="020B0604020202020204" pitchFamily="34" charset="0"/>
                <a:cs typeface="Arial" panose="020B0604020202020204" pitchFamily="34" charset="0"/>
              </a:rPr>
              <a:t> parameters. </a:t>
            </a:r>
          </a:p>
          <a:p>
            <a:pPr lvl="1"/>
            <a:endParaRPr lang="en-US" altLang="zh-CN" dirty="0"/>
          </a:p>
          <a:p>
            <a:pPr lvl="1"/>
            <a:endParaRPr lang="en-US" altLang="zh-CN" dirty="0"/>
          </a:p>
        </p:txBody>
      </p:sp>
    </p:spTree>
    <p:extLst>
      <p:ext uri="{BB962C8B-B14F-4D97-AF65-F5344CB8AC3E}">
        <p14:creationId xmlns:p14="http://schemas.microsoft.com/office/powerpoint/2010/main" val="384811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(Setup)</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A06F1DE-7F79-1A43-96B4-1C2297F99F1B}"/>
              </a:ext>
            </a:extLst>
          </p:cNvPr>
          <p:cNvSpPr>
            <a:spLocks noGrp="1"/>
          </p:cNvSpPr>
          <p:nvPr>
            <p:ph idx="1"/>
          </p:nvPr>
        </p:nvSpPr>
        <p:spPr/>
        <p:txBody>
          <a:bodyPr>
            <a:normAutofit/>
          </a:bodyPr>
          <a:lstStyle/>
          <a:p>
            <a:r>
              <a:rPr kumimoji="1" lang="en-US" altLang="zh-CN" sz="2400" dirty="0">
                <a:latin typeface="Arial" panose="020B0604020202020204" pitchFamily="34" charset="0"/>
                <a:cs typeface="Arial" panose="020B0604020202020204" pitchFamily="34" charset="0"/>
              </a:rPr>
              <a:t>Training</a:t>
            </a:r>
          </a:p>
          <a:p>
            <a:pPr lvl="1"/>
            <a:r>
              <a:rPr kumimoji="1" lang="en-US" altLang="zh-CN" sz="2000" dirty="0">
                <a:latin typeface="Arial" panose="020B0604020202020204" pitchFamily="34" charset="0"/>
                <a:cs typeface="Arial" panose="020B0604020202020204" pitchFamily="34" charset="0"/>
              </a:rPr>
              <a:t>Variants</a:t>
            </a:r>
          </a:p>
          <a:p>
            <a:pPr lvl="2"/>
            <a:r>
              <a:rPr kumimoji="1" lang="en-US" altLang="zh-CN" sz="1800" dirty="0">
                <a:latin typeface="Arial" panose="020B0604020202020204" pitchFamily="34" charset="0"/>
                <a:cs typeface="Arial" panose="020B0604020202020204" pitchFamily="34" charset="0"/>
              </a:rPr>
              <a:t>T0: </a:t>
            </a:r>
            <a:r>
              <a:rPr lang="en-US" altLang="zh-CN" sz="1800" dirty="0">
                <a:latin typeface="Arial" panose="020B0604020202020204" pitchFamily="34" charset="0"/>
                <a:cs typeface="Arial" panose="020B0604020202020204" pitchFamily="34" charset="0"/>
              </a:rPr>
              <a:t>trained on the multitask mixture (yellow datasets)</a:t>
            </a:r>
            <a:endParaRPr kumimoji="1" lang="en-US" altLang="zh-CN" sz="1800" dirty="0">
              <a:latin typeface="Arial" panose="020B0604020202020204" pitchFamily="34" charset="0"/>
              <a:cs typeface="Arial" panose="020B0604020202020204" pitchFamily="34" charset="0"/>
            </a:endParaRPr>
          </a:p>
          <a:p>
            <a:pPr lvl="2"/>
            <a:r>
              <a:rPr kumimoji="1" lang="en-US" altLang="zh-CN" sz="1800" dirty="0">
                <a:latin typeface="Arial" panose="020B0604020202020204" pitchFamily="34" charset="0"/>
                <a:cs typeface="Arial" panose="020B0604020202020204" pitchFamily="34" charset="0"/>
              </a:rPr>
              <a:t>T0+: </a:t>
            </a:r>
            <a:r>
              <a:rPr lang="en-US" altLang="zh-CN" sz="1800" dirty="0">
                <a:latin typeface="Arial" panose="020B0604020202020204" pitchFamily="34" charset="0"/>
                <a:cs typeface="Arial" panose="020B0604020202020204" pitchFamily="34" charset="0"/>
              </a:rPr>
              <a:t>the same model but trained on a mixture that adds GPT-3’s evaluation datasets </a:t>
            </a:r>
            <a:endParaRPr kumimoji="1" lang="en-US" altLang="zh-CN" sz="1800" dirty="0">
              <a:latin typeface="Arial" panose="020B0604020202020204" pitchFamily="34" charset="0"/>
              <a:cs typeface="Arial" panose="020B0604020202020204" pitchFamily="34" charset="0"/>
            </a:endParaRPr>
          </a:p>
          <a:p>
            <a:pPr lvl="2"/>
            <a:r>
              <a:rPr kumimoji="1" lang="en-US" altLang="zh-CN" sz="1800" dirty="0">
                <a:latin typeface="Arial" panose="020B0604020202020204" pitchFamily="34" charset="0"/>
                <a:cs typeface="Arial" panose="020B0604020202020204" pitchFamily="34" charset="0"/>
              </a:rPr>
              <a:t>T0++: </a:t>
            </a:r>
            <a:r>
              <a:rPr lang="en-US" altLang="zh-CN" sz="1800" dirty="0">
                <a:latin typeface="Arial" panose="020B0604020202020204" pitchFamily="34" charset="0"/>
                <a:cs typeface="Arial" panose="020B0604020202020204" pitchFamily="34" charset="0"/>
              </a:rPr>
              <a:t>add GPT-3’s and </a:t>
            </a:r>
            <a:r>
              <a:rPr lang="en-US" altLang="zh-CN" sz="1800" dirty="0" err="1">
                <a:latin typeface="Arial" panose="020B0604020202020204" pitchFamily="34" charset="0"/>
                <a:cs typeface="Arial" panose="020B0604020202020204" pitchFamily="34" charset="0"/>
              </a:rPr>
              <a:t>SuperGLUE</a:t>
            </a:r>
            <a:r>
              <a:rPr lang="en-US" altLang="zh-CN" sz="1800" dirty="0">
                <a:latin typeface="Arial" panose="020B0604020202020204" pitchFamily="34" charset="0"/>
                <a:cs typeface="Arial" panose="020B0604020202020204" pitchFamily="34" charset="0"/>
              </a:rPr>
              <a:t> (Wang et al., 2019a)’s datasets to the training mixture which includes some held-out tasks. </a:t>
            </a:r>
          </a:p>
          <a:p>
            <a:pPr lvl="1"/>
            <a:r>
              <a:rPr lang="en-US" altLang="zh-CN" sz="2000" dirty="0">
                <a:latin typeface="Arial" panose="020B0604020202020204" pitchFamily="34" charset="0"/>
                <a:cs typeface="Arial" panose="020B0604020202020204" pitchFamily="34" charset="0"/>
              </a:rPr>
              <a:t>Sampling</a:t>
            </a:r>
          </a:p>
          <a:p>
            <a:pPr lvl="2"/>
            <a:r>
              <a:rPr lang="en-US" altLang="zh-CN" sz="1800" dirty="0">
                <a:latin typeface="Arial" panose="020B0604020202020204" pitchFamily="34" charset="0"/>
                <a:cs typeface="Arial" panose="020B0604020202020204" pitchFamily="34" charset="0"/>
              </a:rPr>
              <a:t>sampling from each dataset in proportion to the number of examples in the dataset </a:t>
            </a:r>
          </a:p>
          <a:p>
            <a:pPr lvl="2"/>
            <a:r>
              <a:rPr lang="en-US" altLang="zh-CN" sz="1800" dirty="0">
                <a:latin typeface="Arial" panose="020B0604020202020204" pitchFamily="34" charset="0"/>
                <a:cs typeface="Arial" panose="020B0604020202020204" pitchFamily="34" charset="0"/>
              </a:rPr>
              <a:t>follow the strategy used in </a:t>
            </a:r>
            <a:r>
              <a:rPr lang="en-US" altLang="zh-CN" sz="1800" dirty="0" err="1">
                <a:latin typeface="Arial" panose="020B0604020202020204" pitchFamily="34" charset="0"/>
                <a:cs typeface="Arial" panose="020B0604020202020204" pitchFamily="34" charset="0"/>
              </a:rPr>
              <a:t>Raffel</a:t>
            </a:r>
            <a:r>
              <a:rPr lang="en-US" altLang="zh-CN" sz="1800" dirty="0">
                <a:latin typeface="Arial" panose="020B0604020202020204" pitchFamily="34" charset="0"/>
                <a:cs typeface="Arial" panose="020B0604020202020204" pitchFamily="34" charset="0"/>
              </a:rPr>
              <a:t> et al. (2020) and treat any dataset with over 500’000 examples as having 500’000 / num templates examples </a:t>
            </a:r>
          </a:p>
          <a:p>
            <a:pPr lvl="1"/>
            <a:r>
              <a:rPr lang="en-US" altLang="zh-CN" sz="2000" dirty="0">
                <a:latin typeface="Arial" panose="020B0604020202020204" pitchFamily="34" charset="0"/>
                <a:cs typeface="Arial" panose="020B0604020202020204" pitchFamily="34" charset="0"/>
              </a:rPr>
              <a:t>choosing the checkpoint that yields the highest score on the validation splits of our training datasets </a:t>
            </a:r>
          </a:p>
          <a:p>
            <a:pPr lvl="1"/>
            <a:endParaRPr lang="en-US" altLang="zh-CN" sz="2200" dirty="0">
              <a:latin typeface="Arial" panose="020B0604020202020204" pitchFamily="34" charset="0"/>
              <a:cs typeface="Arial" panose="020B0604020202020204" pitchFamily="34" charset="0"/>
            </a:endParaRPr>
          </a:p>
          <a:p>
            <a:pPr lvl="2"/>
            <a:endParaRPr lang="en-US" altLang="zh-CN" dirty="0">
              <a:latin typeface="Arial" panose="020B0604020202020204" pitchFamily="34" charset="0"/>
              <a:cs typeface="Arial" panose="020B0604020202020204" pitchFamily="34" charset="0"/>
            </a:endParaRPr>
          </a:p>
          <a:p>
            <a:pPr lvl="1"/>
            <a:endParaRPr kumimoji="1" lang="en-US" altLang="zh-CN" dirty="0"/>
          </a:p>
        </p:txBody>
      </p:sp>
    </p:spTree>
    <p:extLst>
      <p:ext uri="{BB962C8B-B14F-4D97-AF65-F5344CB8AC3E}">
        <p14:creationId xmlns:p14="http://schemas.microsoft.com/office/powerpoint/2010/main" val="4275902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(Setup)</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A06F1DE-7F79-1A43-96B4-1C2297F99F1B}"/>
              </a:ext>
            </a:extLst>
          </p:cNvPr>
          <p:cNvSpPr>
            <a:spLocks noGrp="1"/>
          </p:cNvSpPr>
          <p:nvPr>
            <p:ph idx="1"/>
          </p:nvPr>
        </p:nvSpPr>
        <p:spPr/>
        <p:txBody>
          <a:bodyPr>
            <a:normAutofit/>
          </a:bodyPr>
          <a:lstStyle/>
          <a:p>
            <a:r>
              <a:rPr kumimoji="1" lang="en-US" altLang="zh-CN" sz="2400" dirty="0">
                <a:latin typeface="Arial" panose="020B0604020202020204" pitchFamily="34" charset="0"/>
                <a:cs typeface="Arial" panose="020B0604020202020204" pitchFamily="34" charset="0"/>
              </a:rPr>
              <a:t>Evaluation</a:t>
            </a:r>
            <a:endParaRPr kumimoji="1" lang="en-US" altLang="zh-CN" sz="2000" dirty="0">
              <a:latin typeface="Arial" panose="020B0604020202020204" pitchFamily="34" charset="0"/>
              <a:cs typeface="Arial" panose="020B0604020202020204" pitchFamily="34" charset="0"/>
            </a:endParaRPr>
          </a:p>
          <a:p>
            <a:pPr lvl="1"/>
            <a:r>
              <a:rPr lang="en-US" altLang="zh-CN" sz="2000" dirty="0">
                <a:latin typeface="Arial" panose="020B0604020202020204" pitchFamily="34" charset="0"/>
                <a:cs typeface="Arial" panose="020B0604020202020204" pitchFamily="34" charset="0"/>
              </a:rPr>
              <a:t>Evaluate zero-shot generalization on 11 NLP datasets in 4 unseen tasks: natural language inference, coreference, word sense disambiguation, and sentence completion (green datasets)</a:t>
            </a:r>
          </a:p>
          <a:p>
            <a:pPr lvl="1"/>
            <a:r>
              <a:rPr lang="en-US" altLang="zh-CN" sz="2000" dirty="0">
                <a:latin typeface="Arial" panose="020B0604020202020204" pitchFamily="34" charset="0"/>
                <a:cs typeface="Arial" panose="020B0604020202020204" pitchFamily="34" charset="0"/>
              </a:rPr>
              <a:t>Also evaluate on 14 datasets from BIG-Bench (BIG-bench collaboration, 2021). </a:t>
            </a:r>
          </a:p>
          <a:p>
            <a:pPr lvl="1"/>
            <a:endParaRPr lang="en-US" altLang="zh-CN" sz="2200" dirty="0">
              <a:latin typeface="Arial" panose="020B0604020202020204" pitchFamily="34" charset="0"/>
              <a:cs typeface="Arial" panose="020B0604020202020204" pitchFamily="34" charset="0"/>
            </a:endParaRPr>
          </a:p>
          <a:p>
            <a:pPr lvl="2"/>
            <a:endParaRPr lang="en-US" altLang="zh-CN" dirty="0">
              <a:latin typeface="Arial" panose="020B0604020202020204" pitchFamily="34" charset="0"/>
              <a:cs typeface="Arial" panose="020B0604020202020204" pitchFamily="34" charset="0"/>
            </a:endParaRPr>
          </a:p>
          <a:p>
            <a:pPr lvl="1"/>
            <a:endParaRPr kumimoji="1" lang="en-US" altLang="zh-CN" dirty="0"/>
          </a:p>
        </p:txBody>
      </p:sp>
    </p:spTree>
    <p:extLst>
      <p:ext uri="{BB962C8B-B14F-4D97-AF65-F5344CB8AC3E}">
        <p14:creationId xmlns:p14="http://schemas.microsoft.com/office/powerpoint/2010/main" val="702066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(Generalization to Unseen Tasks)</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E90143B-80C2-2748-918D-714B8C2180B2}"/>
              </a:ext>
            </a:extLst>
          </p:cNvPr>
          <p:cNvPicPr>
            <a:picLocks noChangeAspect="1"/>
          </p:cNvPicPr>
          <p:nvPr/>
        </p:nvPicPr>
        <p:blipFill>
          <a:blip r:embed="rId2"/>
          <a:stretch>
            <a:fillRect/>
          </a:stretch>
        </p:blipFill>
        <p:spPr>
          <a:xfrm>
            <a:off x="2427315" y="1792230"/>
            <a:ext cx="7337370" cy="4825477"/>
          </a:xfrm>
          <a:prstGeom prst="rect">
            <a:avLst/>
          </a:prstGeom>
        </p:spPr>
      </p:pic>
    </p:spTree>
    <p:extLst>
      <p:ext uri="{BB962C8B-B14F-4D97-AF65-F5344CB8AC3E}">
        <p14:creationId xmlns:p14="http://schemas.microsoft.com/office/powerpoint/2010/main" val="4201899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(Generalization to Unseen Tasks)</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F1D6B9D-E998-7448-B44F-F51E21FB7B5B}"/>
              </a:ext>
            </a:extLst>
          </p:cNvPr>
          <p:cNvPicPr>
            <a:picLocks noChangeAspect="1"/>
          </p:cNvPicPr>
          <p:nvPr/>
        </p:nvPicPr>
        <p:blipFill>
          <a:blip r:embed="rId2"/>
          <a:stretch>
            <a:fillRect/>
          </a:stretch>
        </p:blipFill>
        <p:spPr>
          <a:xfrm>
            <a:off x="1920108" y="1690688"/>
            <a:ext cx="8351783" cy="4942011"/>
          </a:xfrm>
          <a:prstGeom prst="rect">
            <a:avLst/>
          </a:prstGeom>
        </p:spPr>
      </p:pic>
    </p:spTree>
    <p:extLst>
      <p:ext uri="{BB962C8B-B14F-4D97-AF65-F5344CB8AC3E}">
        <p14:creationId xmlns:p14="http://schemas.microsoft.com/office/powerpoint/2010/main" val="240704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977A2-F3ED-2D48-861B-9C49A1CC1F8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A5B5E02-6220-D048-BCD3-A3949EF30581}"/>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Background &amp; Challenges</a:t>
            </a:r>
          </a:p>
          <a:p>
            <a:pPr lvl="1"/>
            <a:r>
              <a:rPr lang="en-US" altLang="zh-CN" dirty="0">
                <a:latin typeface="Arial" panose="020B0604020202020204" pitchFamily="34" charset="0"/>
                <a:cs typeface="Arial" panose="020B0604020202020204" pitchFamily="34" charset="0"/>
              </a:rPr>
              <a:t>Language models (LMs) at scale (</a:t>
            </a:r>
            <a:r>
              <a:rPr lang="en-US" altLang="zh-CN" i="1" dirty="0">
                <a:latin typeface="Arial" panose="020B0604020202020204" pitchFamily="34" charset="0"/>
                <a:cs typeface="Arial" panose="020B0604020202020204" pitchFamily="34" charset="0"/>
              </a:rPr>
              <a:t>e.g., </a:t>
            </a:r>
            <a:r>
              <a:rPr lang="en-US" altLang="zh-CN" dirty="0">
                <a:latin typeface="Arial" panose="020B0604020202020204" pitchFamily="34" charset="0"/>
                <a:cs typeface="Arial" panose="020B0604020202020204" pitchFamily="34" charset="0"/>
              </a:rPr>
              <a:t>GPT-3), have been shown to perform few-shot learning remarkably well, but less successful at zero-shot learning.</a:t>
            </a:r>
          </a:p>
          <a:p>
            <a:pPr lvl="1"/>
            <a:endParaRPr lang="en-US" altLang="zh-CN" dirty="0"/>
          </a:p>
          <a:p>
            <a:pPr lvl="1"/>
            <a:endParaRPr kumimoji="1" lang="zh-CN" altLang="en-US" dirty="0"/>
          </a:p>
        </p:txBody>
      </p:sp>
    </p:spTree>
    <p:extLst>
      <p:ext uri="{BB962C8B-B14F-4D97-AF65-F5344CB8AC3E}">
        <p14:creationId xmlns:p14="http://schemas.microsoft.com/office/powerpoint/2010/main" val="2402054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(Prompt Robustness)</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A06F1DE-7F79-1A43-96B4-1C2297F99F1B}"/>
              </a:ext>
            </a:extLst>
          </p:cNvPr>
          <p:cNvSpPr>
            <a:spLocks noGrp="1"/>
          </p:cNvSpPr>
          <p:nvPr>
            <p:ph idx="1"/>
          </p:nvPr>
        </p:nvSpPr>
        <p:spPr/>
        <p:txBody>
          <a:bodyPr/>
          <a:lstStyle/>
          <a:p>
            <a:endParaRPr lang="en-US" altLang="zh-CN" sz="2400" dirty="0">
              <a:latin typeface="Arial" panose="020B0604020202020204" pitchFamily="34" charset="0"/>
              <a:cs typeface="Arial" panose="020B0604020202020204" pitchFamily="34" charset="0"/>
            </a:endParaRPr>
          </a:p>
          <a:p>
            <a:endParaRPr kumimoji="1" lang="zh-CN" altLang="en-US" dirty="0"/>
          </a:p>
        </p:txBody>
      </p:sp>
      <p:pic>
        <p:nvPicPr>
          <p:cNvPr id="4" name="图片 3">
            <a:extLst>
              <a:ext uri="{FF2B5EF4-FFF2-40B4-BE49-F238E27FC236}">
                <a16:creationId xmlns:a16="http://schemas.microsoft.com/office/drawing/2014/main" id="{88027D78-75DD-8443-922D-07F602C24341}"/>
              </a:ext>
            </a:extLst>
          </p:cNvPr>
          <p:cNvPicPr>
            <a:picLocks noChangeAspect="1"/>
          </p:cNvPicPr>
          <p:nvPr/>
        </p:nvPicPr>
        <p:blipFill>
          <a:blip r:embed="rId2"/>
          <a:stretch>
            <a:fillRect/>
          </a:stretch>
        </p:blipFill>
        <p:spPr>
          <a:xfrm>
            <a:off x="2737945" y="1479900"/>
            <a:ext cx="6716110" cy="5378100"/>
          </a:xfrm>
          <a:prstGeom prst="rect">
            <a:avLst/>
          </a:prstGeom>
        </p:spPr>
      </p:pic>
    </p:spTree>
    <p:extLst>
      <p:ext uri="{BB962C8B-B14F-4D97-AF65-F5344CB8AC3E}">
        <p14:creationId xmlns:p14="http://schemas.microsoft.com/office/powerpoint/2010/main" val="1175433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4B05-519C-9340-B87A-CCFC4693A19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(Prompt Robustness)</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A06F1DE-7F79-1A43-96B4-1C2297F99F1B}"/>
              </a:ext>
            </a:extLst>
          </p:cNvPr>
          <p:cNvSpPr>
            <a:spLocks noGrp="1"/>
          </p:cNvSpPr>
          <p:nvPr>
            <p:ph idx="1"/>
          </p:nvPr>
        </p:nvSpPr>
        <p:spPr/>
        <p:txBody>
          <a:bodyPr/>
          <a:lstStyle/>
          <a:p>
            <a:endParaRPr lang="en-US" altLang="zh-CN" sz="2400" dirty="0">
              <a:latin typeface="Arial" panose="020B0604020202020204" pitchFamily="34" charset="0"/>
              <a:cs typeface="Arial" panose="020B0604020202020204" pitchFamily="34" charset="0"/>
            </a:endParaRPr>
          </a:p>
          <a:p>
            <a:endParaRPr kumimoji="1" lang="zh-CN" altLang="en-US" dirty="0"/>
          </a:p>
        </p:txBody>
      </p:sp>
      <p:pic>
        <p:nvPicPr>
          <p:cNvPr id="5" name="图片 4">
            <a:extLst>
              <a:ext uri="{FF2B5EF4-FFF2-40B4-BE49-F238E27FC236}">
                <a16:creationId xmlns:a16="http://schemas.microsoft.com/office/drawing/2014/main" id="{9419BF84-ECCD-B64F-9D67-685023753CB7}"/>
              </a:ext>
            </a:extLst>
          </p:cNvPr>
          <p:cNvPicPr>
            <a:picLocks noChangeAspect="1"/>
          </p:cNvPicPr>
          <p:nvPr/>
        </p:nvPicPr>
        <p:blipFill>
          <a:blip r:embed="rId2"/>
          <a:stretch>
            <a:fillRect/>
          </a:stretch>
        </p:blipFill>
        <p:spPr>
          <a:xfrm>
            <a:off x="1187450" y="1763327"/>
            <a:ext cx="9817100" cy="3898900"/>
          </a:xfrm>
          <a:prstGeom prst="rect">
            <a:avLst/>
          </a:prstGeom>
        </p:spPr>
      </p:pic>
    </p:spTree>
    <p:extLst>
      <p:ext uri="{BB962C8B-B14F-4D97-AF65-F5344CB8AC3E}">
        <p14:creationId xmlns:p14="http://schemas.microsoft.com/office/powerpoint/2010/main" val="280240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AAAFE-8CBA-C349-BCCC-8A758C184DEA}"/>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Conclusion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8239161-2078-2C4A-8806-A9A78AB64066}"/>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Key components to zero-shot generalization abilities </a:t>
            </a:r>
          </a:p>
          <a:p>
            <a:pPr lvl="1"/>
            <a:r>
              <a:rPr lang="en-US" altLang="zh-CN" dirty="0">
                <a:latin typeface="Arial" panose="020B0604020202020204" pitchFamily="34" charset="0"/>
                <a:cs typeface="Arial" panose="020B0604020202020204" pitchFamily="34" charset="0"/>
              </a:rPr>
              <a:t>including many diverse prompts </a:t>
            </a:r>
          </a:p>
          <a:p>
            <a:pPr lvl="1"/>
            <a:r>
              <a:rPr lang="en-US" altLang="zh-CN" dirty="0">
                <a:latin typeface="Arial" panose="020B0604020202020204" pitchFamily="34" charset="0"/>
                <a:cs typeface="Arial" panose="020B0604020202020204" pitchFamily="34" charset="0"/>
              </a:rPr>
              <a:t>increasing the number of datasets in each task </a:t>
            </a:r>
          </a:p>
          <a:p>
            <a:pPr lvl="1"/>
            <a:endParaRPr lang="en-US" altLang="zh-CN" dirty="0">
              <a:latin typeface="Arial" panose="020B0604020202020204" pitchFamily="34" charset="0"/>
              <a:cs typeface="Arial" panose="020B0604020202020204" pitchFamily="34" charset="0"/>
            </a:endParaRPr>
          </a:p>
          <a:p>
            <a:endParaRPr kumimoji="1" lang="zh-CN" altLang="en-US" dirty="0"/>
          </a:p>
        </p:txBody>
      </p:sp>
    </p:spTree>
    <p:extLst>
      <p:ext uri="{BB962C8B-B14F-4D97-AF65-F5344CB8AC3E}">
        <p14:creationId xmlns:p14="http://schemas.microsoft.com/office/powerpoint/2010/main" val="341790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FEB7FC-4F6A-5949-9474-6429E86033B2}"/>
              </a:ext>
            </a:extLst>
          </p:cNvPr>
          <p:cNvPicPr>
            <a:picLocks noChangeAspect="1"/>
          </p:cNvPicPr>
          <p:nvPr/>
        </p:nvPicPr>
        <p:blipFill>
          <a:blip r:embed="rId2"/>
          <a:stretch>
            <a:fillRect/>
          </a:stretch>
        </p:blipFill>
        <p:spPr>
          <a:xfrm>
            <a:off x="1282700" y="1949450"/>
            <a:ext cx="9626600" cy="2959100"/>
          </a:xfrm>
          <a:prstGeom prst="rect">
            <a:avLst/>
          </a:prstGeom>
        </p:spPr>
      </p:pic>
    </p:spTree>
    <p:extLst>
      <p:ext uri="{BB962C8B-B14F-4D97-AF65-F5344CB8AC3E}">
        <p14:creationId xmlns:p14="http://schemas.microsoft.com/office/powerpoint/2010/main" val="343765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Background &amp; Challenges</a:t>
            </a:r>
          </a:p>
          <a:p>
            <a:pPr lvl="1"/>
            <a:r>
              <a:rPr lang="en-US" altLang="zh-CN" i="1" dirty="0">
                <a:latin typeface="Arial" panose="020B0604020202020204" pitchFamily="34" charset="0"/>
                <a:cs typeface="Arial" panose="020B0604020202020204" pitchFamily="34" charset="0"/>
              </a:rPr>
              <a:t>(Negative Transfer) </a:t>
            </a:r>
            <a:r>
              <a:rPr lang="en-US" altLang="zh-CN" dirty="0">
                <a:latin typeface="Arial" panose="020B0604020202020204" pitchFamily="34" charset="0"/>
                <a:cs typeface="Arial" panose="020B0604020202020204" pitchFamily="34" charset="0"/>
              </a:rPr>
              <a:t>Prior seminal works like T5 and MT-DNN have demonstrated a degree of promise in the paradigm of multi-task co-training. However, the challenge of catastrophic forgetting remains. </a:t>
            </a:r>
          </a:p>
          <a:p>
            <a:pPr lvl="1"/>
            <a:r>
              <a:rPr lang="en-US" altLang="zh-CN" i="1" dirty="0">
                <a:latin typeface="Arial" panose="020B0604020202020204" pitchFamily="34" charset="0"/>
                <a:cs typeface="Arial" panose="020B0604020202020204" pitchFamily="34" charset="0"/>
              </a:rPr>
              <a:t>(Sample </a:t>
            </a:r>
            <a:r>
              <a:rPr lang="en-US" altLang="zh-CN" i="1" dirty="0" err="1">
                <a:latin typeface="Arial" panose="020B0604020202020204" pitchFamily="34" charset="0"/>
                <a:cs typeface="Arial" panose="020B0604020202020204" pitchFamily="34" charset="0"/>
              </a:rPr>
              <a:t>Efficience</a:t>
            </a:r>
            <a:r>
              <a:rPr lang="en-US" altLang="zh-CN" i="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Certain types of skills such as commonsense knowledge are only acquired at a slow rate even using massive amounts of unlabeled data.</a:t>
            </a:r>
          </a:p>
          <a:p>
            <a:pPr lvl="1"/>
            <a:endParaRPr lang="en-US" altLang="zh-CN" dirty="0"/>
          </a:p>
          <a:p>
            <a:pPr lvl="1"/>
            <a:endParaRPr kumimoji="1" lang="zh-CN" altLang="en-US" dirty="0"/>
          </a:p>
        </p:txBody>
      </p:sp>
    </p:spTree>
    <p:extLst>
      <p:ext uri="{BB962C8B-B14F-4D97-AF65-F5344CB8AC3E}">
        <p14:creationId xmlns:p14="http://schemas.microsoft.com/office/powerpoint/2010/main" val="23361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EXMIX (</a:t>
            </a:r>
            <a:r>
              <a:rPr lang="en-US" altLang="zh-CN" b="1" dirty="0">
                <a:latin typeface="Arial" panose="020B0604020202020204" pitchFamily="34" charset="0"/>
                <a:cs typeface="Arial" panose="020B0604020202020204" pitchFamily="34" charset="0"/>
              </a:rPr>
              <a:t>Ex</a:t>
            </a:r>
            <a:r>
              <a:rPr lang="en-US" altLang="zh-CN" dirty="0">
                <a:latin typeface="Arial" panose="020B0604020202020204" pitchFamily="34" charset="0"/>
                <a:cs typeface="Arial" panose="020B0604020202020204" pitchFamily="34" charset="0"/>
              </a:rPr>
              <a:t>treme </a:t>
            </a:r>
            <a:r>
              <a:rPr lang="en-US" altLang="zh-CN" b="1" dirty="0">
                <a:latin typeface="Arial" panose="020B0604020202020204" pitchFamily="34" charset="0"/>
                <a:cs typeface="Arial" panose="020B0604020202020204" pitchFamily="34" charset="0"/>
              </a:rPr>
              <a:t>Mix</a:t>
            </a:r>
            <a:r>
              <a:rPr lang="en-US" altLang="zh-CN" dirty="0">
                <a:latin typeface="Arial" panose="020B0604020202020204" pitchFamily="34" charset="0"/>
                <a:cs typeface="Arial" panose="020B0604020202020204" pitchFamily="34" charset="0"/>
              </a:rPr>
              <a:t>ture)</a:t>
            </a:r>
          </a:p>
          <a:p>
            <a:pPr lvl="1"/>
            <a:r>
              <a:rPr lang="en-US" altLang="zh-CN" dirty="0">
                <a:latin typeface="Arial" panose="020B0604020202020204" pitchFamily="34" charset="0"/>
                <a:cs typeface="Arial" panose="020B0604020202020204" pitchFamily="34" charset="0"/>
              </a:rPr>
              <a:t>a collection of 107 diverse English NLP tasks totaling 18M examples.</a:t>
            </a:r>
          </a:p>
          <a:p>
            <a:pPr lvl="1"/>
            <a:r>
              <a:rPr lang="en-US" altLang="zh-CN" dirty="0">
                <a:latin typeface="Arial" panose="020B0604020202020204" pitchFamily="34" charset="0"/>
                <a:cs typeface="Arial" panose="020B0604020202020204" pitchFamily="34" charset="0"/>
              </a:rPr>
              <a:t>examples from each dataset are sampled proportionate to the individual dataset’s size, with each dataset’s sampling rate capped at 3 × 105 maximum effective examples.</a:t>
            </a:r>
            <a:br>
              <a:rPr lang="en-US" altLang="zh-CN" dirty="0"/>
            </a:br>
            <a:endParaRPr lang="en-US" altLang="zh-CN" dirty="0"/>
          </a:p>
          <a:p>
            <a:pPr lvl="1"/>
            <a:endParaRPr lang="en-US" altLang="zh-CN" dirty="0"/>
          </a:p>
          <a:p>
            <a:pPr lvl="1"/>
            <a:endParaRPr lang="en-US" altLang="zh-CN" dirty="0"/>
          </a:p>
          <a:p>
            <a:endParaRPr kumimoji="1" lang="zh-CN" altLang="en-US" dirty="0"/>
          </a:p>
        </p:txBody>
      </p:sp>
    </p:spTree>
    <p:extLst>
      <p:ext uri="{BB962C8B-B14F-4D97-AF65-F5344CB8AC3E}">
        <p14:creationId xmlns:p14="http://schemas.microsoft.com/office/powerpoint/2010/main" val="2598828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a:xfrm>
            <a:off x="838200" y="1825625"/>
            <a:ext cx="5772807" cy="4351338"/>
          </a:xfrm>
        </p:spPr>
        <p:txBody>
          <a:bodyPr>
            <a:normAutofit lnSpcReduction="10000"/>
          </a:bodyPr>
          <a:lstStyle/>
          <a:p>
            <a:r>
              <a:rPr lang="en-US" altLang="zh-CN" dirty="0">
                <a:latin typeface="Arial" panose="020B0604020202020204" pitchFamily="34" charset="0"/>
                <a:cs typeface="Arial" panose="020B0604020202020204" pitchFamily="34" charset="0"/>
              </a:rPr>
              <a:t>TRANSFER RELATIONS BETWEEN EXMIX TASKS</a:t>
            </a:r>
          </a:p>
          <a:p>
            <a:pPr lvl="1"/>
            <a:r>
              <a:rPr lang="en-US" altLang="zh-CN" dirty="0">
                <a:latin typeface="Arial" panose="020B0604020202020204" pitchFamily="34" charset="0"/>
                <a:cs typeface="Arial" panose="020B0604020202020204" pitchFamily="34" charset="0"/>
              </a:rPr>
              <a:t>To study transfer amongst task-families in EXMIX, we construct subsets (Table 1) of 3 tasks each that are partitioned along their task family. </a:t>
            </a:r>
          </a:p>
          <a:p>
            <a:pPr lvl="1"/>
            <a:r>
              <a:rPr lang="en-US" altLang="zh-CN" dirty="0">
                <a:latin typeface="Arial" panose="020B0604020202020204" pitchFamily="34" charset="0"/>
                <a:cs typeface="Arial" panose="020B0604020202020204" pitchFamily="34" charset="0"/>
              </a:rPr>
              <a:t>We did not include other types of tasks because they were not diverse enough to be representative of a task family.</a:t>
            </a:r>
          </a:p>
          <a:p>
            <a:pPr lvl="1"/>
            <a:r>
              <a:rPr lang="en-US" altLang="zh-CN" dirty="0">
                <a:latin typeface="Arial" panose="020B0604020202020204" pitchFamily="34" charset="0"/>
                <a:ea typeface="SimSun" panose="02010600030101010101" pitchFamily="2" charset="-122"/>
                <a:cs typeface="Arial" panose="020B0604020202020204" pitchFamily="34" charset="0"/>
              </a:rPr>
              <a:t>Each model is fine-tuned on T5.1.1</a:t>
            </a:r>
            <a:r>
              <a:rPr lang="en-US" altLang="zh-CN" baseline="-25000" dirty="0">
                <a:latin typeface="Arial" panose="020B0604020202020204" pitchFamily="34" charset="0"/>
                <a:ea typeface="SimSun" panose="02010600030101010101" pitchFamily="2" charset="-122"/>
                <a:cs typeface="Arial" panose="020B0604020202020204" pitchFamily="34" charset="0"/>
              </a:rPr>
              <a:t>BASE</a:t>
            </a:r>
            <a:r>
              <a:rPr lang="en-US" altLang="zh-CN" dirty="0">
                <a:latin typeface="Arial" panose="020B0604020202020204" pitchFamily="34" charset="0"/>
                <a:ea typeface="SimSun" panose="02010600030101010101" pitchFamily="2" charset="-122"/>
                <a:cs typeface="Arial" panose="020B0604020202020204" pitchFamily="34" charset="0"/>
              </a:rPr>
              <a:t> for 200k steps.</a:t>
            </a:r>
          </a:p>
          <a:p>
            <a:pPr lvl="1"/>
            <a:endParaRPr lang="en-US" altLang="zh-CN" dirty="0">
              <a:latin typeface="Arial" panose="020B0604020202020204" pitchFamily="34" charset="0"/>
              <a:cs typeface="Arial" panose="020B0604020202020204" pitchFamily="34" charset="0"/>
            </a:endParaRPr>
          </a:p>
          <a:p>
            <a:pPr lvl="1"/>
            <a:endParaRPr lang="en-US" altLang="zh-CN" dirty="0"/>
          </a:p>
        </p:txBody>
      </p:sp>
      <p:pic>
        <p:nvPicPr>
          <p:cNvPr id="4" name="图片 3">
            <a:extLst>
              <a:ext uri="{FF2B5EF4-FFF2-40B4-BE49-F238E27FC236}">
                <a16:creationId xmlns:a16="http://schemas.microsoft.com/office/drawing/2014/main" id="{6437D460-F733-4448-A5DB-5C976837B404}"/>
              </a:ext>
            </a:extLst>
          </p:cNvPr>
          <p:cNvPicPr>
            <a:picLocks noChangeAspect="1"/>
          </p:cNvPicPr>
          <p:nvPr/>
        </p:nvPicPr>
        <p:blipFill>
          <a:blip r:embed="rId2"/>
          <a:stretch>
            <a:fillRect/>
          </a:stretch>
        </p:blipFill>
        <p:spPr>
          <a:xfrm>
            <a:off x="7451741" y="1608082"/>
            <a:ext cx="3417708" cy="4688928"/>
          </a:xfrm>
          <a:prstGeom prst="rect">
            <a:avLst/>
          </a:prstGeom>
        </p:spPr>
      </p:pic>
    </p:spTree>
    <p:extLst>
      <p:ext uri="{BB962C8B-B14F-4D97-AF65-F5344CB8AC3E}">
        <p14:creationId xmlns:p14="http://schemas.microsoft.com/office/powerpoint/2010/main" val="351373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TRANSFER RELATIONS BETWEEN EXMIX TASKS</a:t>
            </a:r>
          </a:p>
          <a:p>
            <a:endParaRPr kumimoji="1" lang="zh-CN" altLang="en-US" dirty="0"/>
          </a:p>
        </p:txBody>
      </p:sp>
      <p:pic>
        <p:nvPicPr>
          <p:cNvPr id="4" name="图片 3">
            <a:extLst>
              <a:ext uri="{FF2B5EF4-FFF2-40B4-BE49-F238E27FC236}">
                <a16:creationId xmlns:a16="http://schemas.microsoft.com/office/drawing/2014/main" id="{578E803D-6F0C-A649-8008-255830B144ED}"/>
              </a:ext>
            </a:extLst>
          </p:cNvPr>
          <p:cNvPicPr>
            <a:picLocks noChangeAspect="1"/>
          </p:cNvPicPr>
          <p:nvPr/>
        </p:nvPicPr>
        <p:blipFill>
          <a:blip r:embed="rId2"/>
          <a:stretch>
            <a:fillRect/>
          </a:stretch>
        </p:blipFill>
        <p:spPr>
          <a:xfrm>
            <a:off x="2006819" y="2441903"/>
            <a:ext cx="8178361" cy="4222412"/>
          </a:xfrm>
          <a:prstGeom prst="rect">
            <a:avLst/>
          </a:prstGeom>
        </p:spPr>
      </p:pic>
    </p:spTree>
    <p:extLst>
      <p:ext uri="{BB962C8B-B14F-4D97-AF65-F5344CB8AC3E}">
        <p14:creationId xmlns:p14="http://schemas.microsoft.com/office/powerpoint/2010/main" val="1742945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TRANSFER RELATIONS BETWEEN EXMIX TASKS</a:t>
            </a:r>
          </a:p>
          <a:p>
            <a:endParaRPr kumimoji="1" lang="zh-CN" altLang="en-US" dirty="0"/>
          </a:p>
        </p:txBody>
      </p:sp>
      <p:pic>
        <p:nvPicPr>
          <p:cNvPr id="5" name="图片 4">
            <a:extLst>
              <a:ext uri="{FF2B5EF4-FFF2-40B4-BE49-F238E27FC236}">
                <a16:creationId xmlns:a16="http://schemas.microsoft.com/office/drawing/2014/main" id="{1A388DCF-56D8-1445-A071-4D63D665A9D5}"/>
              </a:ext>
            </a:extLst>
          </p:cNvPr>
          <p:cNvPicPr>
            <a:picLocks noChangeAspect="1"/>
          </p:cNvPicPr>
          <p:nvPr/>
        </p:nvPicPr>
        <p:blipFill>
          <a:blip r:embed="rId2"/>
          <a:stretch>
            <a:fillRect/>
          </a:stretch>
        </p:blipFill>
        <p:spPr>
          <a:xfrm>
            <a:off x="1301640" y="2289503"/>
            <a:ext cx="9588719" cy="4100836"/>
          </a:xfrm>
          <a:prstGeom prst="rect">
            <a:avLst/>
          </a:prstGeom>
        </p:spPr>
      </p:pic>
    </p:spTree>
    <p:extLst>
      <p:ext uri="{BB962C8B-B14F-4D97-AF65-F5344CB8AC3E}">
        <p14:creationId xmlns:p14="http://schemas.microsoft.com/office/powerpoint/2010/main" val="4272336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a:xfrm>
            <a:off x="838200" y="1825625"/>
            <a:ext cx="7139152" cy="4351338"/>
          </a:xfrm>
        </p:spPr>
        <p:txBody>
          <a:bodyPr/>
          <a:lstStyle/>
          <a:p>
            <a:r>
              <a:rPr lang="en-US" altLang="zh-CN" sz="2400" dirty="0">
                <a:latin typeface="Arial" panose="020B0604020202020204" pitchFamily="34" charset="0"/>
                <a:cs typeface="Arial" panose="020B0604020202020204" pitchFamily="34" charset="0"/>
              </a:rPr>
              <a:t>CAN FINE-TUNING TASK RELATIONSHIPS HELP CURATE A PRE-TRAINING MIXTURE? </a:t>
            </a:r>
          </a:p>
          <a:p>
            <a:pPr lvl="1"/>
            <a:r>
              <a:rPr lang="en-US" altLang="zh-CN" sz="2000" dirty="0">
                <a:latin typeface="Arial" panose="020B0604020202020204" pitchFamily="34" charset="0"/>
                <a:cs typeface="Arial" panose="020B0604020202020204" pitchFamily="34" charset="0"/>
              </a:rPr>
              <a:t>we include NLI, commonsense, classification, and closed-book QA tasks from EXMIX to form a mixture of 48 tasks to include in a multi-task pre-training setup. </a:t>
            </a:r>
          </a:p>
          <a:p>
            <a:pPr lvl="1"/>
            <a:r>
              <a:rPr lang="en-US" altLang="zh-CN" sz="2000" dirty="0">
                <a:latin typeface="Arial" panose="020B0604020202020204" pitchFamily="34" charset="0"/>
                <a:cs typeface="Arial" panose="020B0604020202020204" pitchFamily="34" charset="0"/>
              </a:rPr>
              <a:t>We then fine-tune the resulting model on </a:t>
            </a:r>
            <a:r>
              <a:rPr lang="en-US" altLang="zh-CN" sz="2000" dirty="0" err="1">
                <a:latin typeface="Arial" panose="020B0604020202020204" pitchFamily="34" charset="0"/>
                <a:cs typeface="Arial" panose="020B0604020202020204" pitchFamily="34" charset="0"/>
              </a:rPr>
              <a:t>SuperGLUE</a:t>
            </a:r>
            <a:r>
              <a:rPr lang="en-US" altLang="zh-CN" sz="2000" dirty="0">
                <a:latin typeface="Arial" panose="020B0604020202020204" pitchFamily="34" charset="0"/>
                <a:cs typeface="Arial" panose="020B0604020202020204" pitchFamily="34" charset="0"/>
              </a:rPr>
              <a:t>, comparing it to T5.1.1 and EXT5. </a:t>
            </a:r>
          </a:p>
          <a:p>
            <a:pPr lvl="1"/>
            <a:r>
              <a:rPr lang="en-US" altLang="zh-CN" sz="2000" dirty="0">
                <a:latin typeface="Arial" panose="020B0604020202020204" pitchFamily="34" charset="0"/>
                <a:cs typeface="Arial" panose="020B0604020202020204" pitchFamily="34" charset="0"/>
              </a:rPr>
              <a:t>Conclusion</a:t>
            </a:r>
          </a:p>
          <a:p>
            <a:pPr lvl="2"/>
            <a:r>
              <a:rPr lang="en-US" altLang="zh-CN" i="1" dirty="0">
                <a:latin typeface="Arial" panose="020B0604020202020204" pitchFamily="34" charset="0"/>
                <a:cs typeface="Arial" panose="020B0604020202020204" pitchFamily="34" charset="0"/>
              </a:rPr>
              <a:t>negative transfer during multi-task fine-tuning does not necessarily inhibit pre-training. </a:t>
            </a:r>
            <a:endParaRPr lang="en-US" altLang="zh-CN" sz="1600" i="1" dirty="0">
              <a:latin typeface="Arial" panose="020B0604020202020204" pitchFamily="34" charset="0"/>
              <a:cs typeface="Arial" panose="020B0604020202020204" pitchFamily="34" charset="0"/>
            </a:endParaRPr>
          </a:p>
          <a:p>
            <a:pPr lvl="2"/>
            <a:r>
              <a:rPr lang="en-US" altLang="zh-CN" dirty="0">
                <a:latin typeface="Arial" panose="020B0604020202020204" pitchFamily="34" charset="0"/>
                <a:cs typeface="Arial" panose="020B0604020202020204" pitchFamily="34" charset="0"/>
              </a:rPr>
              <a:t>randomly including more diverse pre-training tasks generally improves downstream performance. </a:t>
            </a:r>
            <a:endParaRPr lang="en-US" altLang="zh-CN" sz="1600" dirty="0">
              <a:latin typeface="Arial" panose="020B0604020202020204" pitchFamily="34" charset="0"/>
              <a:cs typeface="Arial" panose="020B0604020202020204" pitchFamily="34" charset="0"/>
            </a:endParaRPr>
          </a:p>
          <a:p>
            <a:pPr lvl="2"/>
            <a:endParaRPr lang="en-US" altLang="zh-CN" sz="1600" dirty="0">
              <a:latin typeface="Arial" panose="020B0604020202020204" pitchFamily="34" charset="0"/>
              <a:cs typeface="Arial" panose="020B0604020202020204" pitchFamily="34" charset="0"/>
            </a:endParaRPr>
          </a:p>
          <a:p>
            <a:pPr lvl="1"/>
            <a:endParaRPr kumimoji="1" lang="zh-CN" altLang="en-US" dirty="0"/>
          </a:p>
        </p:txBody>
      </p:sp>
      <p:pic>
        <p:nvPicPr>
          <p:cNvPr id="4" name="图片 3">
            <a:extLst>
              <a:ext uri="{FF2B5EF4-FFF2-40B4-BE49-F238E27FC236}">
                <a16:creationId xmlns:a16="http://schemas.microsoft.com/office/drawing/2014/main" id="{A0BE8469-DF94-7648-9FB8-E4ACFFA6DF7C}"/>
              </a:ext>
            </a:extLst>
          </p:cNvPr>
          <p:cNvPicPr>
            <a:picLocks noChangeAspect="1"/>
          </p:cNvPicPr>
          <p:nvPr/>
        </p:nvPicPr>
        <p:blipFill>
          <a:blip r:embed="rId2"/>
          <a:stretch>
            <a:fillRect/>
          </a:stretch>
        </p:blipFill>
        <p:spPr>
          <a:xfrm>
            <a:off x="7977352" y="1825624"/>
            <a:ext cx="3531476" cy="2088507"/>
          </a:xfrm>
          <a:prstGeom prst="rect">
            <a:avLst/>
          </a:prstGeom>
        </p:spPr>
      </p:pic>
    </p:spTree>
    <p:extLst>
      <p:ext uri="{BB962C8B-B14F-4D97-AF65-F5344CB8AC3E}">
        <p14:creationId xmlns:p14="http://schemas.microsoft.com/office/powerpoint/2010/main" val="101695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64661-AA93-EE46-AFD0-AA5352A6660C}"/>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67386CD-532C-2246-BDBF-B2744BB0B074}"/>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Overview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instruction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tuning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FLAN  </a:t>
            </a:r>
          </a:p>
          <a:p>
            <a:endParaRPr kumimoji="1" lang="zh-CN" altLang="en-US" dirty="0"/>
          </a:p>
        </p:txBody>
      </p:sp>
      <p:pic>
        <p:nvPicPr>
          <p:cNvPr id="5" name="图片 4">
            <a:extLst>
              <a:ext uri="{FF2B5EF4-FFF2-40B4-BE49-F238E27FC236}">
                <a16:creationId xmlns:a16="http://schemas.microsoft.com/office/drawing/2014/main" id="{A995CA21-87C3-4547-AAA8-09555C13DEF3}"/>
              </a:ext>
            </a:extLst>
          </p:cNvPr>
          <p:cNvPicPr>
            <a:picLocks noChangeAspect="1"/>
          </p:cNvPicPr>
          <p:nvPr/>
        </p:nvPicPr>
        <p:blipFill>
          <a:blip r:embed="rId2"/>
          <a:stretch>
            <a:fillRect/>
          </a:stretch>
        </p:blipFill>
        <p:spPr>
          <a:xfrm>
            <a:off x="1105119" y="2468563"/>
            <a:ext cx="9309100" cy="3708400"/>
          </a:xfrm>
          <a:prstGeom prst="rect">
            <a:avLst/>
          </a:prstGeom>
        </p:spPr>
      </p:pic>
    </p:spTree>
    <p:extLst>
      <p:ext uri="{BB962C8B-B14F-4D97-AF65-F5344CB8AC3E}">
        <p14:creationId xmlns:p14="http://schemas.microsoft.com/office/powerpoint/2010/main" val="416109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MULTI-TASK PRE-TRAINING VS PRE-FINETUNING </a:t>
            </a:r>
          </a:p>
          <a:p>
            <a:pPr lvl="1"/>
            <a:r>
              <a:rPr lang="en-US" altLang="zh-CN" dirty="0">
                <a:latin typeface="Arial" panose="020B0604020202020204" pitchFamily="34" charset="0"/>
                <a:cs typeface="Arial" panose="020B0604020202020204" pitchFamily="34" charset="0"/>
              </a:rPr>
              <a:t>Multi-task pre-training narrows the gap between pre-training and finetuning data distributions, as the pre-training stage more closely resembles fine-tuning.</a:t>
            </a:r>
          </a:p>
          <a:p>
            <a:pPr lvl="1"/>
            <a:r>
              <a:rPr lang="en-US" altLang="zh-CN" dirty="0">
                <a:latin typeface="Arial" panose="020B0604020202020204" pitchFamily="34" charset="0"/>
                <a:cs typeface="Arial" panose="020B0604020202020204" pitchFamily="34" charset="0"/>
              </a:rPr>
              <a:t>Conversely, segregating pre-training and pre-finetuning into two different stages may induce </a:t>
            </a:r>
            <a:r>
              <a:rPr lang="en-US" altLang="zh-CN" i="1" dirty="0">
                <a:latin typeface="Arial" panose="020B0604020202020204" pitchFamily="34" charset="0"/>
                <a:cs typeface="Arial" panose="020B0604020202020204" pitchFamily="34" charset="0"/>
              </a:rPr>
              <a:t>catastrophic forgetting </a:t>
            </a:r>
            <a:r>
              <a:rPr lang="en-US" altLang="zh-CN" dirty="0">
                <a:latin typeface="Arial" panose="020B0604020202020204" pitchFamily="34" charset="0"/>
                <a:cs typeface="Arial" panose="020B0604020202020204" pitchFamily="34" charset="0"/>
              </a:rPr>
              <a:t>of the pre-training task. </a:t>
            </a:r>
          </a:p>
          <a:p>
            <a:pPr lvl="1"/>
            <a:endParaRPr lang="en-US" altLang="zh-CN" dirty="0"/>
          </a:p>
          <a:p>
            <a:pPr lvl="1"/>
            <a:endParaRPr lang="en-US" altLang="zh-CN" dirty="0"/>
          </a:p>
          <a:p>
            <a:pPr lvl="1"/>
            <a:endParaRPr lang="en-US" altLang="zh-CN" dirty="0">
              <a:latin typeface="Arial" panose="020B0604020202020204" pitchFamily="34" charset="0"/>
              <a:cs typeface="Arial" panose="020B0604020202020204" pitchFamily="34" charset="0"/>
            </a:endParaRPr>
          </a:p>
          <a:p>
            <a:endParaRPr kumimoji="1" lang="zh-CN" altLang="en-US" dirty="0"/>
          </a:p>
        </p:txBody>
      </p:sp>
      <p:pic>
        <p:nvPicPr>
          <p:cNvPr id="4" name="图片 3">
            <a:extLst>
              <a:ext uri="{FF2B5EF4-FFF2-40B4-BE49-F238E27FC236}">
                <a16:creationId xmlns:a16="http://schemas.microsoft.com/office/drawing/2014/main" id="{2438F7C4-D94D-4C47-BBA9-9CE8FFCDA3F8}"/>
              </a:ext>
            </a:extLst>
          </p:cNvPr>
          <p:cNvPicPr>
            <a:picLocks noChangeAspect="1"/>
          </p:cNvPicPr>
          <p:nvPr/>
        </p:nvPicPr>
        <p:blipFill>
          <a:blip r:embed="rId2"/>
          <a:stretch>
            <a:fillRect/>
          </a:stretch>
        </p:blipFill>
        <p:spPr>
          <a:xfrm>
            <a:off x="2995668" y="4102938"/>
            <a:ext cx="5296994" cy="2389937"/>
          </a:xfrm>
          <a:prstGeom prst="rect">
            <a:avLst/>
          </a:prstGeom>
        </p:spPr>
      </p:pic>
    </p:spTree>
    <p:extLst>
      <p:ext uri="{BB962C8B-B14F-4D97-AF65-F5344CB8AC3E}">
        <p14:creationId xmlns:p14="http://schemas.microsoft.com/office/powerpoint/2010/main" val="1862331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a:xfrm>
            <a:off x="838201" y="1825625"/>
            <a:ext cx="5951482" cy="4351338"/>
          </a:xfrm>
        </p:spPr>
        <p:txBody>
          <a:bodyPr/>
          <a:lstStyle/>
          <a:p>
            <a:r>
              <a:rPr lang="en-US" altLang="zh-CN" dirty="0">
                <a:latin typeface="Arial" panose="020B0604020202020204" pitchFamily="34" charset="0"/>
                <a:cs typeface="Arial" panose="020B0604020202020204" pitchFamily="34" charset="0"/>
              </a:rPr>
              <a:t>HOW MUCH LABELED DATA SHOULD BE MIXED?</a:t>
            </a:r>
          </a:p>
          <a:p>
            <a:pPr lvl="1"/>
            <a:r>
              <a:rPr lang="en-US" altLang="zh-CN" dirty="0">
                <a:latin typeface="Arial" panose="020B0604020202020204" pitchFamily="34" charset="0"/>
                <a:cs typeface="Arial" panose="020B0604020202020204" pitchFamily="34" charset="0"/>
              </a:rPr>
              <a:t>While EXMIX improves the pre-training process, self-supervised training over a large unstructured corpus is still crucial.  </a:t>
            </a:r>
          </a:p>
          <a:p>
            <a:endParaRPr kumimoji="1" lang="zh-CN" altLang="en-US" dirty="0"/>
          </a:p>
        </p:txBody>
      </p:sp>
      <p:pic>
        <p:nvPicPr>
          <p:cNvPr id="4" name="图片 3">
            <a:extLst>
              <a:ext uri="{FF2B5EF4-FFF2-40B4-BE49-F238E27FC236}">
                <a16:creationId xmlns:a16="http://schemas.microsoft.com/office/drawing/2014/main" id="{DF0DE9E1-4C20-634C-9FAC-8CDC16EF709F}"/>
              </a:ext>
            </a:extLst>
          </p:cNvPr>
          <p:cNvPicPr>
            <a:picLocks noChangeAspect="1"/>
          </p:cNvPicPr>
          <p:nvPr/>
        </p:nvPicPr>
        <p:blipFill>
          <a:blip r:embed="rId2"/>
          <a:stretch>
            <a:fillRect/>
          </a:stretch>
        </p:blipFill>
        <p:spPr>
          <a:xfrm>
            <a:off x="7493647" y="1825625"/>
            <a:ext cx="3763159" cy="2885089"/>
          </a:xfrm>
          <a:prstGeom prst="rect">
            <a:avLst/>
          </a:prstGeom>
        </p:spPr>
      </p:pic>
    </p:spTree>
    <p:extLst>
      <p:ext uri="{BB962C8B-B14F-4D97-AF65-F5344CB8AC3E}">
        <p14:creationId xmlns:p14="http://schemas.microsoft.com/office/powerpoint/2010/main" val="2289739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a:xfrm>
            <a:off x="838200" y="1825625"/>
            <a:ext cx="6329855" cy="4351338"/>
          </a:xfrm>
        </p:spPr>
        <p:txBody>
          <a:bodyPr/>
          <a:lstStyle/>
          <a:p>
            <a:r>
              <a:rPr lang="en-US" altLang="zh-CN" dirty="0">
                <a:latin typeface="Arial" panose="020B0604020202020204" pitchFamily="34" charset="0"/>
                <a:cs typeface="Arial" panose="020B0604020202020204" pitchFamily="34" charset="0"/>
              </a:rPr>
              <a:t>DOES ADDING MORE TASKS HELP? TASK SCALING EXPERIMENTS </a:t>
            </a:r>
          </a:p>
          <a:p>
            <a:pPr lvl="1"/>
            <a:r>
              <a:rPr lang="en-US" altLang="zh-CN" dirty="0">
                <a:latin typeface="Arial" panose="020B0604020202020204" pitchFamily="34" charset="0"/>
                <a:cs typeface="Arial" panose="020B0604020202020204" pitchFamily="34" charset="0"/>
              </a:rPr>
              <a:t>With small batches, there is less of an upward trend, signifying that large batches are essential for a large number of tasks, given that multi-task learning may cause gradients to be noisy. </a:t>
            </a:r>
          </a:p>
          <a:p>
            <a:pPr lvl="1"/>
            <a:r>
              <a:rPr lang="en-US" altLang="zh-CN" dirty="0">
                <a:latin typeface="Arial" panose="020B0604020202020204" pitchFamily="34" charset="0"/>
                <a:cs typeface="Arial" panose="020B0604020202020204" pitchFamily="34" charset="0"/>
              </a:rPr>
              <a:t>Large-batch training can offer benefits even for single-task models.</a:t>
            </a:r>
          </a:p>
          <a:p>
            <a:pPr marL="457200" lvl="1" indent="0">
              <a:buNone/>
            </a:pPr>
            <a:endParaRPr lang="en-US" altLang="zh-CN" dirty="0"/>
          </a:p>
        </p:txBody>
      </p:sp>
      <p:pic>
        <p:nvPicPr>
          <p:cNvPr id="4" name="图片 3">
            <a:extLst>
              <a:ext uri="{FF2B5EF4-FFF2-40B4-BE49-F238E27FC236}">
                <a16:creationId xmlns:a16="http://schemas.microsoft.com/office/drawing/2014/main" id="{50E89F23-4113-BF47-A6D4-5C296F7E37D4}"/>
              </a:ext>
            </a:extLst>
          </p:cNvPr>
          <p:cNvPicPr>
            <a:picLocks noChangeAspect="1"/>
          </p:cNvPicPr>
          <p:nvPr/>
        </p:nvPicPr>
        <p:blipFill>
          <a:blip r:embed="rId2"/>
          <a:stretch>
            <a:fillRect/>
          </a:stretch>
        </p:blipFill>
        <p:spPr>
          <a:xfrm>
            <a:off x="7282574" y="1825625"/>
            <a:ext cx="4071226" cy="3078794"/>
          </a:xfrm>
          <a:prstGeom prst="rect">
            <a:avLst/>
          </a:prstGeom>
        </p:spPr>
      </p:pic>
    </p:spTree>
    <p:extLst>
      <p:ext uri="{BB962C8B-B14F-4D97-AF65-F5344CB8AC3E}">
        <p14:creationId xmlns:p14="http://schemas.microsoft.com/office/powerpoint/2010/main" val="4132798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A67C-2B33-CA46-B60B-3359C442113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56128C8-944C-E041-BD32-E8119CCB723A}"/>
              </a:ext>
            </a:extLst>
          </p:cNvPr>
          <p:cNvSpPr>
            <a:spLocks noGrp="1"/>
          </p:cNvSpPr>
          <p:nvPr>
            <p:ph idx="1"/>
          </p:nvPr>
        </p:nvSpPr>
        <p:spPr>
          <a:xfrm>
            <a:off x="838200" y="1825625"/>
            <a:ext cx="5814848" cy="4351338"/>
          </a:xfrm>
        </p:spPr>
        <p:txBody>
          <a:bodyPr/>
          <a:lstStyle/>
          <a:p>
            <a:r>
              <a:rPr lang="en-US" altLang="zh-CN" dirty="0">
                <a:latin typeface="Arial" panose="020B0604020202020204" pitchFamily="34" charset="0"/>
                <a:cs typeface="Arial" panose="020B0604020202020204" pitchFamily="34" charset="0"/>
              </a:rPr>
              <a:t>IMPROVING SAMPLE EFFICIENCY WITH EXMIX </a:t>
            </a:r>
          </a:p>
          <a:p>
            <a:pPr lvl="1"/>
            <a:r>
              <a:rPr lang="en-US" altLang="zh-CN" dirty="0">
                <a:latin typeface="Arial" panose="020B0604020202020204" pitchFamily="34" charset="0"/>
                <a:cs typeface="Arial" panose="020B0604020202020204" pitchFamily="34" charset="0"/>
              </a:rPr>
              <a:t>At only 20k pre-training steps, our ExT5 model already achieves 75.8</a:t>
            </a:r>
            <a:br>
              <a:rPr lang="en-US" altLang="zh-CN" dirty="0">
                <a:latin typeface="Arial" panose="020B0604020202020204" pitchFamily="34" charset="0"/>
                <a:cs typeface="Arial" panose="020B0604020202020204" pitchFamily="34" charset="0"/>
              </a:rPr>
            </a:br>
            <a:r>
              <a:rPr lang="en-US" altLang="zh-CN" dirty="0" err="1">
                <a:latin typeface="Arial" panose="020B0604020202020204" pitchFamily="34" charset="0"/>
                <a:cs typeface="Arial" panose="020B0604020202020204" pitchFamily="34" charset="0"/>
              </a:rPr>
              <a:t>SuperGLUE</a:t>
            </a:r>
            <a:r>
              <a:rPr lang="en-US" altLang="zh-CN" dirty="0">
                <a:latin typeface="Arial" panose="020B0604020202020204" pitchFamily="34" charset="0"/>
                <a:cs typeface="Arial" panose="020B0604020202020204" pitchFamily="34" charset="0"/>
              </a:rPr>
              <a:t> score, which outperforms a fully pre-trained BERT large model by about +4% </a:t>
            </a:r>
          </a:p>
          <a:p>
            <a:pPr lvl="1"/>
            <a:endParaRPr kumimoji="1" lang="zh-CN" altLang="en-US" dirty="0"/>
          </a:p>
        </p:txBody>
      </p:sp>
      <p:pic>
        <p:nvPicPr>
          <p:cNvPr id="4" name="图片 3">
            <a:extLst>
              <a:ext uri="{FF2B5EF4-FFF2-40B4-BE49-F238E27FC236}">
                <a16:creationId xmlns:a16="http://schemas.microsoft.com/office/drawing/2014/main" id="{43EBDD10-D883-894B-A6C5-5B655D4AED74}"/>
              </a:ext>
            </a:extLst>
          </p:cNvPr>
          <p:cNvPicPr>
            <a:picLocks noChangeAspect="1"/>
          </p:cNvPicPr>
          <p:nvPr/>
        </p:nvPicPr>
        <p:blipFill>
          <a:blip r:embed="rId2"/>
          <a:stretch>
            <a:fillRect/>
          </a:stretch>
        </p:blipFill>
        <p:spPr>
          <a:xfrm>
            <a:off x="6653048" y="1690688"/>
            <a:ext cx="4648200" cy="3175000"/>
          </a:xfrm>
          <a:prstGeom prst="rect">
            <a:avLst/>
          </a:prstGeom>
        </p:spPr>
      </p:pic>
    </p:spTree>
    <p:extLst>
      <p:ext uri="{BB962C8B-B14F-4D97-AF65-F5344CB8AC3E}">
        <p14:creationId xmlns:p14="http://schemas.microsoft.com/office/powerpoint/2010/main" val="1719144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A1119FD-DC51-DE4D-A5C1-007E90F67103}"/>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Pre-training</a:t>
            </a:r>
          </a:p>
          <a:p>
            <a:pPr lvl="1"/>
            <a:r>
              <a:rPr lang="en-US" altLang="zh-CN" dirty="0">
                <a:latin typeface="Arial" panose="020B0604020202020204" pitchFamily="34" charset="0"/>
                <a:cs typeface="Arial" panose="020B0604020202020204" pitchFamily="34" charset="0"/>
              </a:rPr>
              <a:t>We pre-train EXT5 on the same number of steps as T5, and EXT5 sees an identical number of tokens to the released T5 models. </a:t>
            </a:r>
            <a:endParaRPr kumimoji="1" lang="en-US" altLang="zh-CN" dirty="0">
              <a:latin typeface="Arial" panose="020B0604020202020204" pitchFamily="34" charset="0"/>
              <a:cs typeface="Arial" panose="020B0604020202020204" pitchFamily="34" charset="0"/>
            </a:endParaRPr>
          </a:p>
          <a:p>
            <a:r>
              <a:rPr kumimoji="1" lang="en-US" altLang="zh-CN" dirty="0">
                <a:latin typeface="Arial" panose="020B0604020202020204" pitchFamily="34" charset="0"/>
                <a:cs typeface="Arial" panose="020B0604020202020204" pitchFamily="34" charset="0"/>
              </a:rPr>
              <a:t>Fine-tuning</a:t>
            </a:r>
          </a:p>
          <a:p>
            <a:pPr lvl="1"/>
            <a:r>
              <a:rPr lang="en-US" altLang="zh-CN" dirty="0">
                <a:latin typeface="Arial" panose="020B0604020202020204" pitchFamily="34" charset="0"/>
                <a:cs typeface="Arial" panose="020B0604020202020204" pitchFamily="34" charset="0"/>
              </a:rPr>
              <a:t>Follow the same fine-tuning procedure for T5 and EXT5 for fair comparison </a:t>
            </a:r>
          </a:p>
          <a:p>
            <a:pPr lvl="1"/>
            <a:endParaRPr kumimoji="1" lang="zh-CN" altLang="en-US" dirty="0"/>
          </a:p>
        </p:txBody>
      </p:sp>
    </p:spTree>
    <p:extLst>
      <p:ext uri="{BB962C8B-B14F-4D97-AF65-F5344CB8AC3E}">
        <p14:creationId xmlns:p14="http://schemas.microsoft.com/office/powerpoint/2010/main" val="174593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(Setup)</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A1119FD-DC51-DE4D-A5C1-007E90F67103}"/>
              </a:ext>
            </a:extLst>
          </p:cNvPr>
          <p:cNvSpPr>
            <a:spLocks noGrp="1"/>
          </p:cNvSpPr>
          <p:nvPr>
            <p:ph idx="1"/>
          </p:nvPr>
        </p:nvSpPr>
        <p:spPr/>
        <p:txBody>
          <a:bodyPr>
            <a:normAutofit/>
          </a:bodyPr>
          <a:lstStyle/>
          <a:p>
            <a:r>
              <a:rPr lang="en-US" altLang="zh-CN" dirty="0">
                <a:latin typeface="Arial" panose="020B0604020202020204" pitchFamily="34" charset="0"/>
                <a:cs typeface="Arial" panose="020B0604020202020204" pitchFamily="34" charset="0"/>
              </a:rPr>
              <a:t>Within-mixture</a:t>
            </a:r>
          </a:p>
          <a:p>
            <a:pPr lvl="1"/>
            <a:r>
              <a:rPr lang="en-US" altLang="zh-CN" dirty="0">
                <a:latin typeface="Arial" panose="020B0604020202020204" pitchFamily="34" charset="0"/>
                <a:cs typeface="Arial" panose="020B0604020202020204" pitchFamily="34" charset="0"/>
              </a:rPr>
              <a:t>Measure the amount the task benefits from multi-task pre-training and extreme task scaling. </a:t>
            </a:r>
          </a:p>
          <a:p>
            <a:pPr lvl="1"/>
            <a:r>
              <a:rPr lang="en-US" altLang="zh-CN" dirty="0">
                <a:latin typeface="Arial" panose="020B0604020202020204" pitchFamily="34" charset="0"/>
                <a:cs typeface="Arial" panose="020B0604020202020204" pitchFamily="34" charset="0"/>
              </a:rPr>
              <a:t>Continue to fine-tune on the target task from a pre-trained ExT5 checkpoint. </a:t>
            </a:r>
          </a:p>
          <a:p>
            <a:r>
              <a:rPr lang="en-US" altLang="zh-CN" dirty="0">
                <a:latin typeface="Arial" panose="020B0604020202020204" pitchFamily="34" charset="0"/>
                <a:cs typeface="Arial" panose="020B0604020202020204" pitchFamily="34" charset="0"/>
              </a:rPr>
              <a:t>Out-of-mixture</a:t>
            </a:r>
          </a:p>
          <a:p>
            <a:pPr lvl="1"/>
            <a:r>
              <a:rPr lang="en-US" altLang="zh-CN" dirty="0">
                <a:latin typeface="Arial" panose="020B0604020202020204" pitchFamily="34" charset="0"/>
                <a:cs typeface="Arial" panose="020B0604020202020204" pitchFamily="34" charset="0"/>
              </a:rPr>
              <a:t>Consider possibly new unseen tasks or collections that were not included in the EXMIX mixture to test the effect of generalizing to unseen tasks.</a:t>
            </a:r>
          </a:p>
          <a:p>
            <a:pPr lvl="1"/>
            <a:r>
              <a:rPr lang="en-US" altLang="zh-CN" dirty="0">
                <a:latin typeface="Arial" panose="020B0604020202020204" pitchFamily="34" charset="0"/>
                <a:cs typeface="Arial" panose="020B0604020202020204" pitchFamily="34" charset="0"/>
              </a:rPr>
              <a:t>Fine-tune and evaluate on Machine Translation, Reasoning and Named Entity Recognition.</a:t>
            </a:r>
          </a:p>
        </p:txBody>
      </p:sp>
    </p:spTree>
    <p:extLst>
      <p:ext uri="{BB962C8B-B14F-4D97-AF65-F5344CB8AC3E}">
        <p14:creationId xmlns:p14="http://schemas.microsoft.com/office/powerpoint/2010/main" val="2573480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(Within-Mixture Results)</a:t>
            </a:r>
            <a:endParaRPr kumimoji="1" lang="zh-CN" altLang="en-US" dirty="0">
              <a:latin typeface="Arial" panose="020B0604020202020204" pitchFamily="34" charset="0"/>
              <a:cs typeface="Arial" panose="020B0604020202020204" pitchFamily="34" charset="0"/>
            </a:endParaRPr>
          </a:p>
        </p:txBody>
      </p:sp>
      <p:pic>
        <p:nvPicPr>
          <p:cNvPr id="4" name="内容占位符 3">
            <a:extLst>
              <a:ext uri="{FF2B5EF4-FFF2-40B4-BE49-F238E27FC236}">
                <a16:creationId xmlns:a16="http://schemas.microsoft.com/office/drawing/2014/main" id="{9E185F2C-0C01-AF42-BF30-8AD06727E275}"/>
              </a:ext>
            </a:extLst>
          </p:cNvPr>
          <p:cNvPicPr>
            <a:picLocks noGrp="1" noChangeAspect="1"/>
          </p:cNvPicPr>
          <p:nvPr>
            <p:ph idx="1"/>
          </p:nvPr>
        </p:nvPicPr>
        <p:blipFill>
          <a:blip r:embed="rId2"/>
          <a:stretch>
            <a:fillRect/>
          </a:stretch>
        </p:blipFill>
        <p:spPr>
          <a:xfrm>
            <a:off x="1047750" y="2210594"/>
            <a:ext cx="10096500" cy="3581400"/>
          </a:xfrm>
          <a:prstGeom prst="rect">
            <a:avLst/>
          </a:prstGeom>
        </p:spPr>
      </p:pic>
    </p:spTree>
    <p:extLst>
      <p:ext uri="{BB962C8B-B14F-4D97-AF65-F5344CB8AC3E}">
        <p14:creationId xmlns:p14="http://schemas.microsoft.com/office/powerpoint/2010/main" val="4184741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(Within-Mixture Results)</a:t>
            </a:r>
            <a:endParaRPr kumimoji="1"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B6D37D9D-5395-F941-85C1-73539A16090D}"/>
              </a:ext>
            </a:extLst>
          </p:cNvPr>
          <p:cNvPicPr>
            <a:picLocks noGrp="1" noChangeAspect="1"/>
          </p:cNvPicPr>
          <p:nvPr>
            <p:ph idx="1"/>
          </p:nvPr>
        </p:nvPicPr>
        <p:blipFill>
          <a:blip r:embed="rId2"/>
          <a:stretch>
            <a:fillRect/>
          </a:stretch>
        </p:blipFill>
        <p:spPr>
          <a:xfrm>
            <a:off x="1098550" y="1956594"/>
            <a:ext cx="9994900" cy="4089400"/>
          </a:xfrm>
          <a:prstGeom prst="rect">
            <a:avLst/>
          </a:prstGeom>
        </p:spPr>
      </p:pic>
    </p:spTree>
    <p:extLst>
      <p:ext uri="{BB962C8B-B14F-4D97-AF65-F5344CB8AC3E}">
        <p14:creationId xmlns:p14="http://schemas.microsoft.com/office/powerpoint/2010/main" val="3947047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(Within-Mixture Results)</a:t>
            </a:r>
            <a:endParaRPr kumimoji="1" lang="zh-CN" altLang="en-US" dirty="0">
              <a:latin typeface="Arial" panose="020B0604020202020204" pitchFamily="34" charset="0"/>
              <a:cs typeface="Arial" panose="020B0604020202020204" pitchFamily="34" charset="0"/>
            </a:endParaRPr>
          </a:p>
        </p:txBody>
      </p:sp>
      <p:pic>
        <p:nvPicPr>
          <p:cNvPr id="7" name="内容占位符 6">
            <a:extLst>
              <a:ext uri="{FF2B5EF4-FFF2-40B4-BE49-F238E27FC236}">
                <a16:creationId xmlns:a16="http://schemas.microsoft.com/office/drawing/2014/main" id="{17852023-C45F-F842-B570-7E30B152C3E6}"/>
              </a:ext>
            </a:extLst>
          </p:cNvPr>
          <p:cNvPicPr>
            <a:picLocks noGrp="1" noChangeAspect="1"/>
          </p:cNvPicPr>
          <p:nvPr>
            <p:ph idx="1"/>
          </p:nvPr>
        </p:nvPicPr>
        <p:blipFill>
          <a:blip r:embed="rId2"/>
          <a:stretch>
            <a:fillRect/>
          </a:stretch>
        </p:blipFill>
        <p:spPr>
          <a:xfrm>
            <a:off x="2183698" y="1825625"/>
            <a:ext cx="7824603" cy="4351338"/>
          </a:xfrm>
          <a:prstGeom prst="rect">
            <a:avLst/>
          </a:prstGeom>
        </p:spPr>
      </p:pic>
    </p:spTree>
    <p:extLst>
      <p:ext uri="{BB962C8B-B14F-4D97-AF65-F5344CB8AC3E}">
        <p14:creationId xmlns:p14="http://schemas.microsoft.com/office/powerpoint/2010/main" val="2742512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Experiment (Out-of-Mixture Results)</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A1119FD-DC51-DE4D-A5C1-007E90F67103}"/>
              </a:ext>
            </a:extLst>
          </p:cNvPr>
          <p:cNvSpPr>
            <a:spLocks noGrp="1"/>
          </p:cNvSpPr>
          <p:nvPr>
            <p:ph idx="1"/>
          </p:nvPr>
        </p:nvSpPr>
        <p:spPr/>
        <p:txBody>
          <a:bodyPr/>
          <a:lstStyle/>
          <a:p>
            <a:r>
              <a:rPr lang="en-US" altLang="zh-CN" sz="2400" dirty="0">
                <a:latin typeface="Arial" panose="020B0604020202020204" pitchFamily="34" charset="0"/>
                <a:cs typeface="Arial" panose="020B0604020202020204" pitchFamily="34" charset="0"/>
              </a:rPr>
              <a:t>The largest improvement is on the ARC scientific reasoning task, perhaps due to the large amount of QA tasks in EXMIX. </a:t>
            </a:r>
          </a:p>
          <a:p>
            <a:r>
              <a:rPr lang="en-US" altLang="zh-CN" sz="2400" dirty="0">
                <a:latin typeface="Arial" panose="020B0604020202020204" pitchFamily="34" charset="0"/>
                <a:cs typeface="Arial" panose="020B0604020202020204" pitchFamily="34" charset="0"/>
              </a:rPr>
              <a:t>The representations learned by EXT5 are more general adaptable to a new objective, even when the output is in a new language</a:t>
            </a:r>
            <a:r>
              <a:rPr lang="en-US" altLang="zh-CN" dirty="0">
                <a:latin typeface="Arial" panose="020B0604020202020204" pitchFamily="34" charset="0"/>
                <a:cs typeface="Arial" panose="020B0604020202020204" pitchFamily="34" charset="0"/>
              </a:rPr>
              <a:t>. </a:t>
            </a:r>
          </a:p>
          <a:p>
            <a:endParaRPr kumimoji="1" lang="zh-CN" altLang="en-US" dirty="0"/>
          </a:p>
        </p:txBody>
      </p:sp>
      <p:pic>
        <p:nvPicPr>
          <p:cNvPr id="4" name="图片 3">
            <a:extLst>
              <a:ext uri="{FF2B5EF4-FFF2-40B4-BE49-F238E27FC236}">
                <a16:creationId xmlns:a16="http://schemas.microsoft.com/office/drawing/2014/main" id="{B6D613BF-6DEA-DB46-B7BE-6012986C0073}"/>
              </a:ext>
            </a:extLst>
          </p:cNvPr>
          <p:cNvPicPr>
            <a:picLocks noChangeAspect="1"/>
          </p:cNvPicPr>
          <p:nvPr/>
        </p:nvPicPr>
        <p:blipFill>
          <a:blip r:embed="rId2"/>
          <a:stretch>
            <a:fillRect/>
          </a:stretch>
        </p:blipFill>
        <p:spPr>
          <a:xfrm>
            <a:off x="1847788" y="3527753"/>
            <a:ext cx="8496423" cy="2965122"/>
          </a:xfrm>
          <a:prstGeom prst="rect">
            <a:avLst/>
          </a:prstGeom>
        </p:spPr>
      </p:pic>
    </p:spTree>
    <p:extLst>
      <p:ext uri="{BB962C8B-B14F-4D97-AF65-F5344CB8AC3E}">
        <p14:creationId xmlns:p14="http://schemas.microsoft.com/office/powerpoint/2010/main" val="727028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14F2-13CB-6D47-86E2-AAC60A7121A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Introduction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0E846DB4-C2C6-454B-B6EB-4A9C9EFE8A1A}"/>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Advantages of instruction tuning: </a:t>
            </a:r>
            <a:r>
              <a:rPr lang="en-US" altLang="zh-CN" dirty="0">
                <a:latin typeface="Arial" panose="020B0604020202020204" pitchFamily="34" charset="0"/>
                <a:cs typeface="Arial" panose="020B0604020202020204" pitchFamily="34" charset="0"/>
              </a:rPr>
              <a:t>combines appealing aspects of both the pretrain–finetune and prompting paradigms </a:t>
            </a:r>
          </a:p>
          <a:p>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ADDF03F9-7717-2D41-BF97-14CC09986838}"/>
              </a:ext>
            </a:extLst>
          </p:cNvPr>
          <p:cNvPicPr>
            <a:picLocks noChangeAspect="1"/>
          </p:cNvPicPr>
          <p:nvPr/>
        </p:nvPicPr>
        <p:blipFill>
          <a:blip r:embed="rId2"/>
          <a:stretch>
            <a:fillRect/>
          </a:stretch>
        </p:blipFill>
        <p:spPr>
          <a:xfrm>
            <a:off x="1429844" y="2735473"/>
            <a:ext cx="9101083" cy="3441490"/>
          </a:xfrm>
          <a:prstGeom prst="rect">
            <a:avLst/>
          </a:prstGeom>
        </p:spPr>
      </p:pic>
    </p:spTree>
    <p:extLst>
      <p:ext uri="{BB962C8B-B14F-4D97-AF65-F5344CB8AC3E}">
        <p14:creationId xmlns:p14="http://schemas.microsoft.com/office/powerpoint/2010/main" val="316888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154A-4324-CD49-B8FE-C1017825E5D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Conclusion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A1119FD-DC51-DE4D-A5C1-007E90F67103}"/>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While negative transfer is common when fine-tuning on diverse tasks, scaling up the number of tasks to include in a </a:t>
            </a:r>
            <a:r>
              <a:rPr lang="en-US" altLang="zh-CN" b="1" i="1" dirty="0">
                <a:latin typeface="Arial" panose="020B0604020202020204" pitchFamily="34" charset="0"/>
                <a:cs typeface="Arial" panose="020B0604020202020204" pitchFamily="34" charset="0"/>
              </a:rPr>
              <a:t>multi-task pre-training setup </a:t>
            </a:r>
            <a:r>
              <a:rPr lang="en-US" altLang="zh-CN" dirty="0">
                <a:latin typeface="Arial" panose="020B0604020202020204" pitchFamily="34" charset="0"/>
                <a:cs typeface="Arial" panose="020B0604020202020204" pitchFamily="34" charset="0"/>
              </a:rPr>
              <a:t>enables strong downstream performance with better sample-efficiency </a:t>
            </a:r>
          </a:p>
          <a:p>
            <a:endParaRPr kumimoji="1" lang="zh-CN" altLang="en-US" dirty="0"/>
          </a:p>
        </p:txBody>
      </p:sp>
    </p:spTree>
    <p:extLst>
      <p:ext uri="{BB962C8B-B14F-4D97-AF65-F5344CB8AC3E}">
        <p14:creationId xmlns:p14="http://schemas.microsoft.com/office/powerpoint/2010/main" val="162482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E730F-7984-1746-9E48-F55CA755B5DB}"/>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FDB3FCD-2101-1D43-9783-426CD7DCC088}"/>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Datasets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task</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clusters</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7B195B0-6E7F-4F45-BABB-712BD9BAB15C}"/>
              </a:ext>
            </a:extLst>
          </p:cNvPr>
          <p:cNvPicPr>
            <a:picLocks noChangeAspect="1"/>
          </p:cNvPicPr>
          <p:nvPr/>
        </p:nvPicPr>
        <p:blipFill>
          <a:blip r:embed="rId2"/>
          <a:stretch>
            <a:fillRect/>
          </a:stretch>
        </p:blipFill>
        <p:spPr>
          <a:xfrm>
            <a:off x="1054100" y="2397234"/>
            <a:ext cx="10083800" cy="3556000"/>
          </a:xfrm>
          <a:prstGeom prst="rect">
            <a:avLst/>
          </a:prstGeom>
        </p:spPr>
      </p:pic>
    </p:spTree>
    <p:extLst>
      <p:ext uri="{BB962C8B-B14F-4D97-AF65-F5344CB8AC3E}">
        <p14:creationId xmlns:p14="http://schemas.microsoft.com/office/powerpoint/2010/main" val="132707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E730F-7984-1746-9E48-F55CA755B5DB}"/>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FDB3FCD-2101-1D43-9783-426CD7DCC088}"/>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Instructions / templates</a:t>
            </a:r>
          </a:p>
          <a:p>
            <a:pPr lvl="1"/>
            <a:r>
              <a:rPr kumimoji="1" lang="en-US" altLang="zh-CN" dirty="0">
                <a:latin typeface="Arial" panose="020B0604020202020204" pitchFamily="34" charset="0"/>
                <a:cs typeface="Arial" panose="020B0604020202020204" pitchFamily="34" charset="0"/>
              </a:rPr>
              <a:t>For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each</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dataset, </a:t>
            </a:r>
            <a:r>
              <a:rPr kumimoji="1" lang="en-US" altLang="zh-CN" b="1" dirty="0">
                <a:latin typeface="Arial" panose="020B0604020202020204" pitchFamily="34" charset="0"/>
                <a:cs typeface="Arial" panose="020B0604020202020204" pitchFamily="34" charset="0"/>
              </a:rPr>
              <a:t>10 </a:t>
            </a:r>
            <a:r>
              <a:rPr kumimoji="1" lang="en-US" altLang="zh-CN" dirty="0">
                <a:latin typeface="Arial" panose="020B0604020202020204" pitchFamily="34" charset="0"/>
                <a:cs typeface="Arial" panose="020B0604020202020204" pitchFamily="34" charset="0"/>
              </a:rPr>
              <a:t>unique templates that describe the task, and </a:t>
            </a:r>
            <a:r>
              <a:rPr kumimoji="1" lang="en-US" altLang="zh-CN" b="1" dirty="0">
                <a:latin typeface="Arial" panose="020B0604020202020204" pitchFamily="34" charset="0"/>
                <a:cs typeface="Arial" panose="020B0604020202020204" pitchFamily="34" charset="0"/>
              </a:rPr>
              <a:t>up to 3 </a:t>
            </a:r>
            <a:r>
              <a:rPr kumimoji="1" lang="en-US" altLang="zh-CN" dirty="0">
                <a:latin typeface="Arial" panose="020B0604020202020204" pitchFamily="34" charset="0"/>
                <a:cs typeface="Arial" panose="020B0604020202020204" pitchFamily="34" charset="0"/>
              </a:rPr>
              <a:t>templates </a:t>
            </a:r>
            <a:r>
              <a:rPr lang="en-US" altLang="zh-CN" dirty="0">
                <a:latin typeface="Arial" panose="020B0604020202020204" pitchFamily="34" charset="0"/>
                <a:cs typeface="Arial" panose="020B0604020202020204" pitchFamily="34" charset="0"/>
              </a:rPr>
              <a:t>that “turn the task around”</a:t>
            </a:r>
          </a:p>
          <a:p>
            <a:pPr lvl="1"/>
            <a:r>
              <a:rPr lang="en-US" altLang="zh-CN" dirty="0">
                <a:latin typeface="Arial" panose="020B0604020202020204" pitchFamily="34" charset="0"/>
                <a:cs typeface="Arial" panose="020B0604020202020204" pitchFamily="34" charset="0"/>
              </a:rPr>
              <a:t>Multiple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instruction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templates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NLI:</a:t>
            </a:r>
          </a:p>
          <a:p>
            <a:pPr marL="457200" lvl="1" indent="0">
              <a:buNone/>
            </a:pPr>
            <a:endParaRPr lang="en-US" altLang="zh-CN"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7C74ED0-09C5-DB4C-82B1-04A0A071C07B}"/>
              </a:ext>
            </a:extLst>
          </p:cNvPr>
          <p:cNvPicPr>
            <a:picLocks noChangeAspect="1"/>
          </p:cNvPicPr>
          <p:nvPr/>
        </p:nvPicPr>
        <p:blipFill>
          <a:blip r:embed="rId2"/>
          <a:stretch>
            <a:fillRect/>
          </a:stretch>
        </p:blipFill>
        <p:spPr>
          <a:xfrm>
            <a:off x="1374227" y="3554413"/>
            <a:ext cx="6897027" cy="2622550"/>
          </a:xfrm>
          <a:prstGeom prst="rect">
            <a:avLst/>
          </a:prstGeom>
        </p:spPr>
      </p:pic>
    </p:spTree>
    <p:extLst>
      <p:ext uri="{BB962C8B-B14F-4D97-AF65-F5344CB8AC3E}">
        <p14:creationId xmlns:p14="http://schemas.microsoft.com/office/powerpoint/2010/main" val="237371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E730F-7984-1746-9E48-F55CA755B5DB}"/>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FDB3FCD-2101-1D43-9783-426CD7DCC088}"/>
              </a:ext>
            </a:extLst>
          </p:cNvPr>
          <p:cNvSpPr>
            <a:spLocks noGrp="1"/>
          </p:cNvSpPr>
          <p:nvPr>
            <p:ph idx="1"/>
          </p:nvPr>
        </p:nvSpPr>
        <p:spPr>
          <a:xfrm>
            <a:off x="838200" y="1825625"/>
            <a:ext cx="10515600" cy="1243396"/>
          </a:xfrm>
        </p:spPr>
        <p:txBody>
          <a:bodyPr/>
          <a:lstStyle/>
          <a:p>
            <a:r>
              <a:rPr kumimoji="1" lang="en-US" altLang="zh-CN" dirty="0">
                <a:latin typeface="Arial" panose="020B0604020202020204" pitchFamily="34" charset="0"/>
                <a:cs typeface="Arial" panose="020B0604020202020204" pitchFamily="34" charset="0"/>
              </a:rPr>
              <a:t>For generation tasks</a:t>
            </a:r>
          </a:p>
          <a:p>
            <a:pPr lvl="1"/>
            <a:r>
              <a:rPr lang="en-US" altLang="zh-CN" dirty="0">
                <a:latin typeface="Arial" panose="020B0604020202020204" pitchFamily="34" charset="0"/>
                <a:cs typeface="Arial" panose="020B0604020202020204" pitchFamily="34" charset="0"/>
              </a:rPr>
              <a:t>As FLAN is an instruction-tuned version of a decoder-only language model, so no further modifications are needed for generation tasks. </a:t>
            </a:r>
          </a:p>
          <a:p>
            <a:pPr lvl="1"/>
            <a:endParaRPr kumimoji="1" lang="zh-CN" altLang="en-US" dirty="0"/>
          </a:p>
        </p:txBody>
      </p:sp>
      <p:pic>
        <p:nvPicPr>
          <p:cNvPr id="4" name="图片 3">
            <a:extLst>
              <a:ext uri="{FF2B5EF4-FFF2-40B4-BE49-F238E27FC236}">
                <a16:creationId xmlns:a16="http://schemas.microsoft.com/office/drawing/2014/main" id="{ED9E546F-9DDB-E44E-BFA9-21851A32BD09}"/>
              </a:ext>
            </a:extLst>
          </p:cNvPr>
          <p:cNvPicPr>
            <a:picLocks noChangeAspect="1"/>
          </p:cNvPicPr>
          <p:nvPr/>
        </p:nvPicPr>
        <p:blipFill>
          <a:blip r:embed="rId2"/>
          <a:stretch>
            <a:fillRect/>
          </a:stretch>
        </p:blipFill>
        <p:spPr>
          <a:xfrm>
            <a:off x="7939471" y="3203958"/>
            <a:ext cx="3060700" cy="2324100"/>
          </a:xfrm>
          <a:prstGeom prst="rect">
            <a:avLst/>
          </a:prstGeom>
        </p:spPr>
      </p:pic>
      <p:sp>
        <p:nvSpPr>
          <p:cNvPr id="5" name="文本框 4">
            <a:extLst>
              <a:ext uri="{FF2B5EF4-FFF2-40B4-BE49-F238E27FC236}">
                <a16:creationId xmlns:a16="http://schemas.microsoft.com/office/drawing/2014/main" id="{6B44AB3F-28A6-EB4E-BA23-A21D9E62B72B}"/>
              </a:ext>
            </a:extLst>
          </p:cNvPr>
          <p:cNvSpPr txBox="1"/>
          <p:nvPr/>
        </p:nvSpPr>
        <p:spPr>
          <a:xfrm>
            <a:off x="838200" y="3342290"/>
            <a:ext cx="6781800" cy="3108543"/>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For classification tasks</a:t>
            </a:r>
          </a:p>
          <a:p>
            <a:pPr marL="742950" lvl="1" indent="-28575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Append the token OPTIONS to the end of a classification task along with a list of the output classes for that task</a:t>
            </a:r>
          </a:p>
          <a:p>
            <a:pPr marL="742950" lvl="1" indent="-28575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Make the model aware of which choices are desired when responding to classification tasks </a:t>
            </a:r>
          </a:p>
          <a:p>
            <a:pPr marL="742950" lvl="1" indent="-285750">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611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E730F-7984-1746-9E48-F55CA755B5DB}"/>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Methodology</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FDB3FCD-2101-1D43-9783-426CD7DCC088}"/>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Training Details</a:t>
            </a:r>
          </a:p>
          <a:p>
            <a:pPr lvl="1"/>
            <a:r>
              <a:rPr lang="en-US" altLang="zh-CN" dirty="0">
                <a:latin typeface="Arial" panose="020B0604020202020204" pitchFamily="34" charset="0"/>
                <a:cs typeface="Arial" panose="020B0604020202020204" pitchFamily="34" charset="0"/>
              </a:rPr>
              <a:t>Model architecture and pretraining (</a:t>
            </a:r>
            <a:r>
              <a:rPr lang="en-US" altLang="zh-CN" i="1" dirty="0">
                <a:latin typeface="Arial" panose="020B0604020202020204" pitchFamily="34" charset="0"/>
                <a:cs typeface="Arial" panose="020B0604020202020204" pitchFamily="34" charset="0"/>
              </a:rPr>
              <a:t>Base LM</a:t>
            </a:r>
            <a:r>
              <a:rPr lang="en-US" altLang="zh-CN" dirty="0">
                <a:latin typeface="Arial" panose="020B0604020202020204" pitchFamily="34" charset="0"/>
                <a:cs typeface="Arial" panose="020B0604020202020204" pitchFamily="34" charset="0"/>
              </a:rPr>
              <a:t>)</a:t>
            </a:r>
          </a:p>
          <a:p>
            <a:pPr lvl="2"/>
            <a:r>
              <a:rPr lang="en-US" altLang="zh-CN" dirty="0">
                <a:latin typeface="Arial" panose="020B0604020202020204" pitchFamily="34" charset="0"/>
                <a:cs typeface="Arial" panose="020B0604020202020204" pitchFamily="34" charset="0"/>
              </a:rPr>
              <a:t>left-to-right, decoder-only transformer language model of 137B parameters </a:t>
            </a:r>
          </a:p>
          <a:p>
            <a:pPr lvl="2"/>
            <a:r>
              <a:rPr lang="en-US" altLang="zh-CN" dirty="0">
                <a:latin typeface="Arial" panose="020B0604020202020204" pitchFamily="34" charset="0"/>
                <a:cs typeface="Arial" panose="020B0604020202020204" pitchFamily="34" charset="0"/>
              </a:rPr>
              <a:t>pretrained on a collection of web documents, dialog data, and Wikipedia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(2.49T BPE tokens)</a:t>
            </a:r>
          </a:p>
          <a:p>
            <a:pPr lvl="1"/>
            <a:r>
              <a:rPr lang="en-US" altLang="zh-CN" dirty="0">
                <a:latin typeface="Arial" panose="020B0604020202020204" pitchFamily="34" charset="0"/>
                <a:cs typeface="Arial" panose="020B0604020202020204" pitchFamily="34" charset="0"/>
              </a:rPr>
              <a:t>Instruction tuning procedure (</a:t>
            </a:r>
            <a:r>
              <a:rPr lang="en-US" altLang="zh-CN" i="1" dirty="0">
                <a:latin typeface="Arial" panose="020B0604020202020204" pitchFamily="34" charset="0"/>
                <a:cs typeface="Arial" panose="020B0604020202020204" pitchFamily="34" charset="0"/>
              </a:rPr>
              <a:t>FLAN</a:t>
            </a:r>
            <a:r>
              <a:rPr lang="en-US" altLang="zh-CN" dirty="0">
                <a:latin typeface="Arial" panose="020B0604020202020204" pitchFamily="34" charset="0"/>
                <a:cs typeface="Arial" panose="020B0604020202020204" pitchFamily="34" charset="0"/>
              </a:rPr>
              <a:t>)</a:t>
            </a:r>
          </a:p>
          <a:p>
            <a:pPr lvl="2"/>
            <a:r>
              <a:rPr lang="en-US" altLang="zh-CN" dirty="0">
                <a:latin typeface="Arial" panose="020B0604020202020204" pitchFamily="34" charset="0"/>
                <a:cs typeface="Arial" panose="020B0604020202020204" pitchFamily="34" charset="0"/>
              </a:rPr>
              <a:t>To balance the different sizes of datasets, we limit the number of training examples per dataset to </a:t>
            </a:r>
            <a:r>
              <a:rPr lang="en-US" altLang="zh-CN" b="1" i="1" dirty="0">
                <a:latin typeface="Arial" panose="020B0604020202020204" pitchFamily="34" charset="0"/>
                <a:cs typeface="Arial" panose="020B0604020202020204" pitchFamily="34" charset="0"/>
              </a:rPr>
              <a:t>30k</a:t>
            </a:r>
            <a:r>
              <a:rPr lang="en-US" altLang="zh-CN" dirty="0">
                <a:latin typeface="Arial" panose="020B0604020202020204" pitchFamily="34" charset="0"/>
                <a:cs typeface="Arial" panose="020B0604020202020204" pitchFamily="34" charset="0"/>
              </a:rPr>
              <a:t> and follow the examples-proportional mixing scheme (</a:t>
            </a:r>
            <a:r>
              <a:rPr lang="en-US" altLang="zh-CN" dirty="0" err="1">
                <a:latin typeface="Arial" panose="020B0604020202020204" pitchFamily="34" charset="0"/>
                <a:cs typeface="Arial" panose="020B0604020202020204" pitchFamily="34" charset="0"/>
              </a:rPr>
              <a:t>Raffel</a:t>
            </a:r>
            <a:r>
              <a:rPr lang="en-US" altLang="zh-CN" dirty="0">
                <a:latin typeface="Arial" panose="020B0604020202020204" pitchFamily="34" charset="0"/>
                <a:cs typeface="Arial" panose="020B0604020202020204" pitchFamily="34" charset="0"/>
              </a:rPr>
              <a:t> et al., 2020) with a mixing rate maximum of 3k. </a:t>
            </a:r>
          </a:p>
          <a:p>
            <a:pPr lvl="2"/>
            <a:endParaRPr lang="en-US" altLang="zh-CN" dirty="0"/>
          </a:p>
          <a:p>
            <a:pPr lvl="2"/>
            <a:endParaRPr lang="en-US" altLang="zh-CN" dirty="0"/>
          </a:p>
          <a:p>
            <a:pPr lvl="1"/>
            <a:endParaRPr lang="en-US" altLang="zh-CN" dirty="0"/>
          </a:p>
        </p:txBody>
      </p:sp>
    </p:spTree>
    <p:extLst>
      <p:ext uri="{BB962C8B-B14F-4D97-AF65-F5344CB8AC3E}">
        <p14:creationId xmlns:p14="http://schemas.microsoft.com/office/powerpoint/2010/main" val="21458776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1677</Words>
  <Application>Microsoft Macintosh PowerPoint</Application>
  <PresentationFormat>宽屏</PresentationFormat>
  <Paragraphs>169</Paragraphs>
  <Slides>50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50</vt:i4>
      </vt:variant>
    </vt:vector>
  </HeadingPairs>
  <TitlesOfParts>
    <vt:vector size="56" baseType="lpstr">
      <vt:lpstr>等线</vt:lpstr>
      <vt:lpstr>等线 Light</vt:lpstr>
      <vt:lpstr>SimSun</vt:lpstr>
      <vt:lpstr>Arial</vt:lpstr>
      <vt:lpstr>Cambria Math</vt:lpstr>
      <vt:lpstr>Office 主题​​</vt:lpstr>
      <vt:lpstr>(Zero-shot) Task Generalization</vt:lpstr>
      <vt:lpstr>PowerPoint 演示文稿</vt:lpstr>
      <vt:lpstr>Introduction</vt:lpstr>
      <vt:lpstr>Introduction</vt:lpstr>
      <vt:lpstr>Introduction</vt:lpstr>
      <vt:lpstr>Methodology</vt:lpstr>
      <vt:lpstr>Methodology</vt:lpstr>
      <vt:lpstr>Methodology</vt:lpstr>
      <vt:lpstr>Methodology</vt:lpstr>
      <vt:lpstr>Experiment</vt:lpstr>
      <vt:lpstr>Experiment</vt:lpstr>
      <vt:lpstr>Experiment</vt:lpstr>
      <vt:lpstr>Experiment</vt:lpstr>
      <vt:lpstr>Experiment</vt:lpstr>
      <vt:lpstr>Experiment (Ablation)</vt:lpstr>
      <vt:lpstr>Experiment (Ablation)</vt:lpstr>
      <vt:lpstr>Experiment (Further Analysis)</vt:lpstr>
      <vt:lpstr>Conclusion</vt:lpstr>
      <vt:lpstr>PowerPoint 演示文稿</vt:lpstr>
      <vt:lpstr>Introduction</vt:lpstr>
      <vt:lpstr>Introduction</vt:lpstr>
      <vt:lpstr>Introduction</vt:lpstr>
      <vt:lpstr>Methodology</vt:lpstr>
      <vt:lpstr>Methodology</vt:lpstr>
      <vt:lpstr>Experiment (Setup)</vt:lpstr>
      <vt:lpstr>Experiment (Setup)</vt:lpstr>
      <vt:lpstr>Experiment (Setup)</vt:lpstr>
      <vt:lpstr>Experiment (Generalization to Unseen Tasks)</vt:lpstr>
      <vt:lpstr>Experiment (Generalization to Unseen Tasks)</vt:lpstr>
      <vt:lpstr>Experiment (Prompt Robustness)</vt:lpstr>
      <vt:lpstr>Experiment (Prompt Robustness)</vt:lpstr>
      <vt:lpstr>Conclusion</vt:lpstr>
      <vt:lpstr>PowerPoint 演示文稿</vt:lpstr>
      <vt:lpstr>Introduction</vt:lpstr>
      <vt:lpstr>Methodology</vt:lpstr>
      <vt:lpstr>Methodology</vt:lpstr>
      <vt:lpstr>Methodology</vt:lpstr>
      <vt:lpstr>Methodology</vt:lpstr>
      <vt:lpstr>Methodology</vt:lpstr>
      <vt:lpstr>Methodology</vt:lpstr>
      <vt:lpstr>Methodology</vt:lpstr>
      <vt:lpstr>Methodology</vt:lpstr>
      <vt:lpstr>Methodology</vt:lpstr>
      <vt:lpstr>Experiment</vt:lpstr>
      <vt:lpstr>Experiment (Setup)</vt:lpstr>
      <vt:lpstr>Experiment (Within-Mixture Results)</vt:lpstr>
      <vt:lpstr>Experiment (Within-Mixture Results)</vt:lpstr>
      <vt:lpstr>Experiment (Within-Mixture Results)</vt:lpstr>
      <vt:lpstr>Experiment (Out-of-Mixture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(zero-shot) Task Generalization</dc:title>
  <dc:creator>赵 学亮</dc:creator>
  <cp:lastModifiedBy>赵 学亮</cp:lastModifiedBy>
  <cp:revision>47</cp:revision>
  <dcterms:created xsi:type="dcterms:W3CDTF">2022-03-03T08:13:05Z</dcterms:created>
  <dcterms:modified xsi:type="dcterms:W3CDTF">2022-03-04T12:26:07Z</dcterms:modified>
</cp:coreProperties>
</file>